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8" r:id="rId2"/>
    <p:sldId id="259" r:id="rId3"/>
    <p:sldId id="262" r:id="rId4"/>
    <p:sldId id="266" r:id="rId5"/>
    <p:sldId id="263" r:id="rId6"/>
    <p:sldId id="264" r:id="rId7"/>
    <p:sldId id="265" r:id="rId8"/>
    <p:sldId id="267" r:id="rId9"/>
    <p:sldId id="274" r:id="rId10"/>
    <p:sldId id="272" r:id="rId11"/>
    <p:sldId id="269" r:id="rId12"/>
    <p:sldId id="270" r:id="rId13"/>
    <p:sldId id="271" r:id="rId14"/>
    <p:sldId id="280" r:id="rId15"/>
    <p:sldId id="275" r:id="rId16"/>
    <p:sldId id="276" r:id="rId17"/>
    <p:sldId id="277" r:id="rId18"/>
    <p:sldId id="278" r:id="rId19"/>
    <p:sldId id="279"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94660"/>
  </p:normalViewPr>
  <p:slideViewPr>
    <p:cSldViewPr>
      <p:cViewPr varScale="1">
        <p:scale>
          <a:sx n="69" d="100"/>
          <a:sy n="69" d="100"/>
        </p:scale>
        <p:origin x="-5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B3D9D-5BF5-4DEF-8CDC-696826E29AF6}" type="datetimeFigureOut">
              <a:rPr lang="en-US" smtClean="0"/>
              <a:pPr/>
              <a:t>3/2/2018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886CC-EE48-46A8-9512-B3F83F4359F2}" type="slidenum">
              <a:rPr lang="en-US" smtClean="0"/>
              <a:pPr/>
              <a:t>‹#›</a:t>
            </a:fld>
            <a:endParaRPr lang="en-US"/>
          </a:p>
        </p:txBody>
      </p:sp>
    </p:spTree>
    <p:extLst>
      <p:ext uri="{BB962C8B-B14F-4D97-AF65-F5344CB8AC3E}">
        <p14:creationId xmlns:p14="http://schemas.microsoft.com/office/powerpoint/2010/main" val="422756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F31415-4BF0-4B19-8FA6-F1538EF87E86}" type="slidenum">
              <a:rPr lang="en-US" altLang="en-US" smtClean="0">
                <a:latin typeface="Times New Roman" pitchFamily="18" charset="0"/>
              </a:rPr>
              <a:pPr fontAlgn="base">
                <a:spcBef>
                  <a:spcPct val="0"/>
                </a:spcBef>
                <a:spcAft>
                  <a:spcPct val="0"/>
                </a:spcAft>
              </a:pPr>
              <a:t>2</a:t>
            </a:fld>
            <a:endParaRPr lang="en-US" altLang="en-US">
              <a:latin typeface="Times New Roman" pitchFamily="18"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37DBDE-2C64-4AB2-BC7D-6879E73FE652}" type="slidenum">
              <a:rPr lang="en-US" altLang="en-US" smtClean="0">
                <a:latin typeface="Times New Roman" pitchFamily="18" charset="0"/>
              </a:rPr>
              <a:pPr fontAlgn="base">
                <a:spcBef>
                  <a:spcPct val="0"/>
                </a:spcBef>
                <a:spcAft>
                  <a:spcPct val="0"/>
                </a:spcAft>
              </a:pPr>
              <a:t>3</a:t>
            </a:fld>
            <a:endParaRPr lang="en-US" altLang="en-US">
              <a:latin typeface="Times New Roman" pitchFamily="18" charset="0"/>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a:p>
        </p:txBody>
      </p:sp>
      <p:sp>
        <p:nvSpPr>
          <p:cNvPr id="4" name="Slide Number Placeholder 3"/>
          <p:cNvSpPr>
            <a:spLocks noGrp="1"/>
          </p:cNvSpPr>
          <p:nvPr>
            <p:ph type="sldNum" sz="quarter" idx="10"/>
          </p:nvPr>
        </p:nvSpPr>
        <p:spPr/>
        <p:txBody>
          <a:bodyPr/>
          <a:lstStyle/>
          <a:p>
            <a:fld id="{7B8886CC-EE48-46A8-9512-B3F83F4359F2}" type="slidenum">
              <a:rPr lang="en-US" smtClean="0"/>
              <a:pPr/>
              <a:t>8</a:t>
            </a:fld>
            <a:endParaRPr lang="en-US"/>
          </a:p>
        </p:txBody>
      </p:sp>
    </p:spTree>
    <p:extLst>
      <p:ext uri="{BB962C8B-B14F-4D97-AF65-F5344CB8AC3E}">
        <p14:creationId xmlns:p14="http://schemas.microsoft.com/office/powerpoint/2010/main" val="396622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F31415-4BF0-4B19-8FA6-F1538EF87E86}" type="slidenum">
              <a:rPr lang="en-US" altLang="en-US" smtClean="0">
                <a:latin typeface="Times New Roman" pitchFamily="18" charset="0"/>
              </a:rPr>
              <a:pPr fontAlgn="base">
                <a:spcBef>
                  <a:spcPct val="0"/>
                </a:spcBef>
                <a:spcAft>
                  <a:spcPct val="0"/>
                </a:spcAft>
              </a:pPr>
              <a:t>9</a:t>
            </a:fld>
            <a:endParaRPr lang="en-US" altLang="en-US">
              <a:latin typeface="Times New Roman" pitchFamily="18"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1F2A9-3AE0-430F-9345-5E00DD3B0B0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165293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1F2A9-3AE0-430F-9345-5E00DD3B0B0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73317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1F2A9-3AE0-430F-9345-5E00DD3B0B0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340976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1F2A9-3AE0-430F-9345-5E00DD3B0B0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61704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1F2A9-3AE0-430F-9345-5E00DD3B0B04}" type="datetimeFigureOut">
              <a:rPr lang="en-US" smtClean="0"/>
              <a:pPr/>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3626195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1F2A9-3AE0-430F-9345-5E00DD3B0B04}"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58988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1F2A9-3AE0-430F-9345-5E00DD3B0B04}" type="datetimeFigureOut">
              <a:rPr lang="en-US" smtClean="0"/>
              <a:pPr/>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78811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1F2A9-3AE0-430F-9345-5E00DD3B0B04}" type="datetimeFigureOut">
              <a:rPr lang="en-US" smtClean="0"/>
              <a:pPr/>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399983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1F2A9-3AE0-430F-9345-5E00DD3B0B04}" type="datetimeFigureOut">
              <a:rPr lang="en-US" smtClean="0"/>
              <a:pPr/>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386437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1F2A9-3AE0-430F-9345-5E00DD3B0B04}"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310790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1F2A9-3AE0-430F-9345-5E00DD3B0B04}" type="datetimeFigureOut">
              <a:rPr lang="en-US" smtClean="0"/>
              <a:pPr/>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9977A-8916-4E92-87EB-8ECED1EF78C3}" type="slidenum">
              <a:rPr lang="en-US" smtClean="0"/>
              <a:pPr/>
              <a:t>‹#›</a:t>
            </a:fld>
            <a:endParaRPr lang="en-US"/>
          </a:p>
        </p:txBody>
      </p:sp>
    </p:spTree>
    <p:extLst>
      <p:ext uri="{BB962C8B-B14F-4D97-AF65-F5344CB8AC3E}">
        <p14:creationId xmlns:p14="http://schemas.microsoft.com/office/powerpoint/2010/main" val="375163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1F2A9-3AE0-430F-9345-5E00DD3B0B04}" type="datetimeFigureOut">
              <a:rPr lang="en-US" smtClean="0"/>
              <a:pPr/>
              <a:t>3/2/2018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9977A-8916-4E92-87EB-8ECED1EF78C3}" type="slidenum">
              <a:rPr lang="en-US" smtClean="0"/>
              <a:pPr/>
              <a:t>‹#›</a:t>
            </a:fld>
            <a:endParaRPr lang="en-US"/>
          </a:p>
        </p:txBody>
      </p:sp>
    </p:spTree>
    <p:extLst>
      <p:ext uri="{BB962C8B-B14F-4D97-AF65-F5344CB8AC3E}">
        <p14:creationId xmlns:p14="http://schemas.microsoft.com/office/powerpoint/2010/main" val="203530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362200"/>
            <a:ext cx="7696200" cy="2133600"/>
          </a:xfrm>
        </p:spPr>
        <p:txBody>
          <a:bodyPr>
            <a:noAutofit/>
          </a:bodyPr>
          <a:lstStyle/>
          <a:p>
            <a:pPr>
              <a:spcAft>
                <a:spcPts val="600"/>
              </a:spcAft>
            </a:pPr>
            <a:r>
              <a:rPr lang="pt-BR" sz="2400" b="1">
                <a:latin typeface="Calibri" pitchFamily="34" charset="0"/>
                <a:cs typeface="Calibri" pitchFamily="34" charset="0"/>
              </a:rPr>
              <a:t>HƯỚNG DẪN ĐÁNH GIÁ THƯỜNG </a:t>
            </a:r>
            <a:r>
              <a:rPr lang="pt-BR" sz="2400" b="1" smtClean="0">
                <a:latin typeface="Calibri" pitchFamily="34" charset="0"/>
                <a:cs typeface="Calibri" pitchFamily="34" charset="0"/>
              </a:rPr>
              <a:t>XUYÊN</a:t>
            </a:r>
          </a:p>
          <a:p>
            <a:pPr>
              <a:spcAft>
                <a:spcPts val="600"/>
              </a:spcAft>
            </a:pPr>
            <a:r>
              <a:rPr lang="pt-BR" sz="2400" b="1" smtClean="0">
                <a:latin typeface="Calibri" pitchFamily="34" charset="0"/>
                <a:cs typeface="Calibri" pitchFamily="34" charset="0"/>
              </a:rPr>
              <a:t>(ÂM NHẠC – MĨ THUẬT – THỂ DỤC)</a:t>
            </a:r>
          </a:p>
          <a:p>
            <a:pPr algn="just">
              <a:spcAft>
                <a:spcPts val="600"/>
              </a:spcAft>
            </a:pPr>
            <a:r>
              <a:rPr lang="pt-BR" sz="2400" smtClean="0">
                <a:latin typeface="Calibri" pitchFamily="34" charset="0"/>
                <a:cs typeface="Calibri" pitchFamily="34" charset="0"/>
              </a:rPr>
              <a:t>Theo </a:t>
            </a:r>
            <a:r>
              <a:rPr lang="pt-BR" sz="2400" dirty="0" smtClean="0">
                <a:latin typeface="Calibri" pitchFamily="34" charset="0"/>
                <a:cs typeface="Calibri" pitchFamily="34" charset="0"/>
              </a:rPr>
              <a:t>Thông tư </a:t>
            </a:r>
            <a:r>
              <a:rPr lang="pt-BR" sz="2400" smtClean="0">
                <a:latin typeface="Calibri" pitchFamily="34" charset="0"/>
                <a:cs typeface="Calibri" pitchFamily="34" charset="0"/>
              </a:rPr>
              <a:t>số 30/2014/TT-BGDĐT ngày </a:t>
            </a:r>
            <a:r>
              <a:rPr lang="pt-BR" sz="2400" dirty="0" smtClean="0">
                <a:latin typeface="Calibri" pitchFamily="34" charset="0"/>
                <a:cs typeface="Calibri" pitchFamily="34" charset="0"/>
              </a:rPr>
              <a:t>28/8/2014 và Thông tư số 22/2016/TT-BGDĐT ngày 22/9/2016 sửa đổi, bổ sung một số điều của Thông tư 30</a:t>
            </a:r>
            <a:r>
              <a:rPr lang="pt-BR" sz="2400" smtClean="0">
                <a:latin typeface="Calibri" pitchFamily="34" charset="0"/>
                <a:cs typeface="Calibri" pitchFamily="34" charset="0"/>
              </a:rPr>
              <a:t>. </a:t>
            </a:r>
          </a:p>
          <a:p>
            <a:pPr algn="just">
              <a:lnSpc>
                <a:spcPct val="120000"/>
              </a:lnSpc>
              <a:spcAft>
                <a:spcPts val="600"/>
              </a:spcAft>
            </a:pPr>
            <a:r>
              <a:rPr lang="pt-BR" sz="2400" i="1" smtClean="0">
                <a:latin typeface="Calibri" pitchFamily="34" charset="0"/>
                <a:cs typeface="Calibri" pitchFamily="34" charset="0"/>
              </a:rPr>
              <a:t>                    </a:t>
            </a:r>
            <a:r>
              <a:rPr lang="pt-BR" sz="2400" i="1" smtClean="0">
                <a:latin typeface="Calibri" pitchFamily="34" charset="0"/>
                <a:cs typeface="Calibri" pitchFamily="34" charset="0"/>
              </a:rPr>
              <a:t>                       Tân </a:t>
            </a:r>
            <a:r>
              <a:rPr lang="pt-BR" sz="2400" i="1" smtClean="0">
                <a:latin typeface="Calibri" pitchFamily="34" charset="0"/>
                <a:cs typeface="Calibri" pitchFamily="34" charset="0"/>
              </a:rPr>
              <a:t>Bình, ngày </a:t>
            </a:r>
            <a:r>
              <a:rPr lang="pt-BR" sz="2400" i="1" smtClean="0">
                <a:latin typeface="Calibri" pitchFamily="34" charset="0"/>
                <a:cs typeface="Calibri" pitchFamily="34" charset="0"/>
              </a:rPr>
              <a:t>02 </a:t>
            </a:r>
            <a:r>
              <a:rPr lang="pt-BR" sz="2400" i="1" smtClean="0">
                <a:latin typeface="Calibri" pitchFamily="34" charset="0"/>
                <a:cs typeface="Calibri" pitchFamily="34" charset="0"/>
              </a:rPr>
              <a:t>tháng </a:t>
            </a:r>
            <a:r>
              <a:rPr lang="pt-BR" sz="2400" i="1" smtClean="0">
                <a:latin typeface="Calibri" pitchFamily="34" charset="0"/>
                <a:cs typeface="Calibri" pitchFamily="34" charset="0"/>
              </a:rPr>
              <a:t>3 </a:t>
            </a:r>
            <a:r>
              <a:rPr lang="pt-BR" sz="2400" i="1">
                <a:latin typeface="Calibri" pitchFamily="34" charset="0"/>
                <a:cs typeface="Calibri" pitchFamily="34" charset="0"/>
              </a:rPr>
              <a:t>năm 2018</a:t>
            </a:r>
            <a:endParaRPr lang="en-US" sz="2400" i="1">
              <a:latin typeface="Calibri" pitchFamily="34" charset="0"/>
              <a:cs typeface="Calibri" pitchFamily="34" charset="0"/>
            </a:endParaRPr>
          </a:p>
          <a:p>
            <a:pPr algn="just">
              <a:lnSpc>
                <a:spcPct val="120000"/>
              </a:lnSpc>
              <a:spcAft>
                <a:spcPts val="600"/>
              </a:spcAft>
            </a:pPr>
            <a:endParaRPr lang="pt-BR" sz="2400" dirty="0" smtClean="0">
              <a:latin typeface="Calibri" pitchFamily="34" charset="0"/>
              <a:cs typeface="Calibri" pitchFamily="34" charset="0"/>
            </a:endParaRPr>
          </a:p>
          <a:p>
            <a:pPr algn="just">
              <a:lnSpc>
                <a:spcPct val="120000"/>
              </a:lnSpc>
              <a:spcAft>
                <a:spcPts val="600"/>
              </a:spcAft>
            </a:pPr>
            <a:r>
              <a:rPr lang="pt-BR" sz="2400" i="1" smtClean="0">
                <a:latin typeface="Calibri" pitchFamily="34" charset="0"/>
                <a:cs typeface="Calibri" pitchFamily="34" charset="0"/>
              </a:rPr>
              <a:t>                                            </a:t>
            </a:r>
            <a:endParaRPr lang="en-US" sz="2400" i="1" dirty="0">
              <a:latin typeface="Calibri" pitchFamily="34" charset="0"/>
              <a:cs typeface="Calibri" pitchFamily="34" charset="0"/>
            </a:endParaRPr>
          </a:p>
        </p:txBody>
      </p:sp>
      <p:cxnSp>
        <p:nvCxnSpPr>
          <p:cNvPr id="5" name="Straight Connector 4"/>
          <p:cNvCxnSpPr/>
          <p:nvPr/>
        </p:nvCxnSpPr>
        <p:spPr>
          <a:xfrm>
            <a:off x="3657600" y="2362200"/>
            <a:ext cx="1752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Box 3"/>
          <p:cNvSpPr txBox="1">
            <a:spLocks noChangeArrowheads="1"/>
          </p:cNvSpPr>
          <p:nvPr/>
        </p:nvSpPr>
        <p:spPr bwMode="auto">
          <a:xfrm>
            <a:off x="0" y="944562"/>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50000"/>
              </a:lnSpc>
            </a:pPr>
            <a:r>
              <a:rPr lang="en-US" sz="3600">
                <a:solidFill>
                  <a:srgbClr val="0070C0"/>
                </a:solidFill>
              </a:rPr>
              <a:t>ỦY BAN NHÂN QUẬN TÂN BÌNH</a:t>
            </a:r>
          </a:p>
          <a:p>
            <a:pPr algn="ctr">
              <a:lnSpc>
                <a:spcPct val="150000"/>
              </a:lnSpc>
            </a:pPr>
            <a:r>
              <a:rPr lang="en-US" sz="2800">
                <a:solidFill>
                  <a:srgbClr val="0070C0"/>
                </a:solidFill>
              </a:rPr>
              <a:t>TRƯỜNG TIỂU HỌC CHI LĂNG</a:t>
            </a:r>
            <a:endParaRPr lang="en-US" sz="3600">
              <a:solidFill>
                <a:srgbClr val="0070C0"/>
              </a:solidFill>
            </a:endParaRPr>
          </a:p>
        </p:txBody>
      </p:sp>
    </p:spTree>
    <p:extLst>
      <p:ext uri="{BB962C8B-B14F-4D97-AF65-F5344CB8AC3E}">
        <p14:creationId xmlns:p14="http://schemas.microsoft.com/office/powerpoint/2010/main" val="1612683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267200"/>
          </a:xfrm>
        </p:spPr>
        <p:txBody>
          <a:bodyPr>
            <a:noAutofit/>
          </a:bodyPr>
          <a:lstStyle/>
          <a:p>
            <a:pPr marL="0" indent="0">
              <a:buNone/>
            </a:pPr>
            <a:r>
              <a:rPr lang="en-US" sz="1800" b="1" smtClean="0">
                <a:latin typeface="Times New Roman" pitchFamily="18" charset="0"/>
                <a:cs typeface="Times New Roman" pitchFamily="18" charset="0"/>
              </a:rPr>
              <a:t>1/ KIẾN THỨC</a:t>
            </a:r>
            <a:r>
              <a:rPr lang="en-US" sz="1800" smtClean="0">
                <a:latin typeface="Times New Roman" pitchFamily="18" charset="0"/>
                <a:cs typeface="Times New Roman" pitchFamily="18" charset="0"/>
              </a:rPr>
              <a:t>:</a:t>
            </a:r>
          </a:p>
          <a:p>
            <a:pPr>
              <a:buFontTx/>
              <a:buChar char="-"/>
            </a:pPr>
            <a:r>
              <a:rPr lang="en-US" sz="1800" smtClean="0">
                <a:latin typeface="Times New Roman" pitchFamily="18" charset="0"/>
                <a:cs typeface="Times New Roman" pitchFamily="18" charset="0"/>
              </a:rPr>
              <a:t>Thực hiện theo chủ đề (PP. Đan Mạch): Chủ đề dạy học là một chuỗi hành động theo quy trình nhằm giúp học sinh tiếp thu thẩm mĩ, sẽ có những kiến thức đã học, đã biết và kiến thức mới cần tiếp cận phát triển để HS vận dụng và giải quyết nhiệm vụ học tập.</a:t>
            </a:r>
          </a:p>
          <a:p>
            <a:pPr>
              <a:buFontTx/>
              <a:buChar char="-"/>
            </a:pPr>
            <a:r>
              <a:rPr lang="en-US" sz="1800" smtClean="0">
                <a:latin typeface="Times New Roman" pitchFamily="18" charset="0"/>
                <a:cs typeface="Times New Roman" pitchFamily="18" charset="0"/>
              </a:rPr>
              <a:t>GV cần xác định rõ các nội dung kiến thức nào có liên quan đến nhiệm vụ học tập hay vấn đề nào cần giải quyết đối với học sinh trong tiết học.</a:t>
            </a:r>
          </a:p>
          <a:p>
            <a:pPr>
              <a:buFontTx/>
              <a:buChar char="-"/>
            </a:pPr>
            <a:r>
              <a:rPr lang="en-US" sz="1800" smtClean="0">
                <a:latin typeface="Times New Roman" pitchFamily="18" charset="0"/>
                <a:cs typeface="Times New Roman" pitchFamily="18" charset="0"/>
              </a:rPr>
              <a:t>Những nội dung, hoạt động cần thực hiện trong quá trình học tập, có ý nghĩa thực tế.</a:t>
            </a:r>
            <a:endParaRPr lang="en-US" sz="1800">
              <a:latin typeface="Times New Roman" pitchFamily="18" charset="0"/>
              <a:cs typeface="Times New Roman" pitchFamily="18" charset="0"/>
            </a:endParaRPr>
          </a:p>
          <a:p>
            <a:pPr marL="0" indent="0">
              <a:buNone/>
            </a:pPr>
            <a:r>
              <a:rPr lang="en-US" sz="1800" b="1" smtClean="0">
                <a:latin typeface="Times New Roman" pitchFamily="18" charset="0"/>
                <a:cs typeface="Times New Roman" pitchFamily="18" charset="0"/>
              </a:rPr>
              <a:t>2/ KĨ NĂNG</a:t>
            </a:r>
            <a:r>
              <a:rPr lang="en-US" sz="1800" smtClean="0">
                <a:latin typeface="Times New Roman" pitchFamily="18" charset="0"/>
                <a:cs typeface="Times New Roman" pitchFamily="18" charset="0"/>
              </a:rPr>
              <a:t>: Những kĩ năng, kĩ thuật cơ bản của học sinh trong môn mĩ thuật:</a:t>
            </a:r>
          </a:p>
          <a:p>
            <a:pPr marL="0" indent="0">
              <a:buNone/>
            </a:pPr>
            <a:r>
              <a:rPr lang="en-US" sz="1800" smtClean="0">
                <a:latin typeface="Times New Roman" pitchFamily="18" charset="0"/>
                <a:cs typeface="Times New Roman" pitchFamily="18" charset="0"/>
              </a:rPr>
              <a:t>+ Nhóm kĩ năng thực hành mĩ thuật: Vẽ hình, màu, sử dụng màu, xé dán…</a:t>
            </a:r>
          </a:p>
          <a:p>
            <a:pPr marL="0" indent="0">
              <a:buNone/>
            </a:pPr>
            <a:r>
              <a:rPr lang="en-US" sz="1800" smtClean="0">
                <a:latin typeface="Times New Roman" pitchFamily="18" charset="0"/>
                <a:cs typeface="Times New Roman" pitchFamily="18" charset="0"/>
              </a:rPr>
              <a:t>+ Kĩ năng sử dụng công cụ sinh hoạt: kéo, hồ dán…</a:t>
            </a:r>
          </a:p>
          <a:p>
            <a:pPr marL="0" indent="0">
              <a:buNone/>
            </a:pPr>
            <a:r>
              <a:rPr lang="en-US" sz="1800" smtClean="0">
                <a:latin typeface="Times New Roman" pitchFamily="18" charset="0"/>
                <a:cs typeface="Times New Roman" pitchFamily="18" charset="0"/>
              </a:rPr>
              <a:t>+ Kĩ năng sử dụng ngôn ngữ TV: Trình bày sản phẩm, nhận xét, thảo luận…</a:t>
            </a:r>
          </a:p>
          <a:p>
            <a:pPr marL="0" indent="0">
              <a:buNone/>
            </a:pPr>
            <a:r>
              <a:rPr lang="en-US" sz="1800" smtClean="0">
                <a:latin typeface="Times New Roman" pitchFamily="18" charset="0"/>
                <a:cs typeface="Times New Roman" pitchFamily="18" charset="0"/>
              </a:rPr>
              <a:t>+ Kĩ năng vận động cơ thể: vẽ theo nhạc, sắm vai…</a:t>
            </a:r>
          </a:p>
          <a:p>
            <a:pPr marL="0" indent="0">
              <a:buNone/>
            </a:pPr>
            <a:r>
              <a:rPr lang="en-US" sz="1800" smtClean="0">
                <a:latin typeface="Times New Roman" pitchFamily="18" charset="0"/>
                <a:cs typeface="Times New Roman" pitchFamily="18" charset="0"/>
              </a:rPr>
              <a:t>+ Kĩ năng xã hội: hợp tác, phối hợp với bạn và GV)</a:t>
            </a:r>
            <a:endParaRPr lang="en-US" sz="1800">
              <a:latin typeface="Times New Roman" pitchFamily="18" charset="0"/>
              <a:cs typeface="Times New Roman" pitchFamily="18" charset="0"/>
            </a:endParaRPr>
          </a:p>
          <a:p>
            <a:pPr marL="0" indent="0">
              <a:buNone/>
            </a:pPr>
            <a:r>
              <a:rPr lang="en-US" sz="1800" b="1" smtClean="0">
                <a:latin typeface="Times New Roman" pitchFamily="18" charset="0"/>
                <a:cs typeface="Times New Roman" pitchFamily="18" charset="0"/>
              </a:rPr>
              <a:t>3/ THÁI ĐỘ</a:t>
            </a:r>
            <a:r>
              <a:rPr lang="en-US" sz="1800" smtClean="0">
                <a:latin typeface="Times New Roman" pitchFamily="18" charset="0"/>
                <a:cs typeface="Times New Roman" pitchFamily="18" charset="0"/>
              </a:rPr>
              <a:t>:</a:t>
            </a:r>
          </a:p>
          <a:p>
            <a:pPr marL="0" indent="0">
              <a:buNone/>
            </a:pPr>
            <a:r>
              <a:rPr lang="en-US" sz="1800" smtClean="0">
                <a:latin typeface="Times New Roman" pitchFamily="18" charset="0"/>
                <a:cs typeface="Times New Roman" pitchFamily="18" charset="0"/>
              </a:rPr>
              <a:t>+ Mức độ chú ý và tính tích cực trong hoạt động học tập.</a:t>
            </a:r>
          </a:p>
          <a:p>
            <a:pPr marL="0" indent="0">
              <a:buNone/>
            </a:pPr>
            <a:r>
              <a:rPr lang="en-US" sz="1800" smtClean="0">
                <a:latin typeface="Times New Roman" pitchFamily="18" charset="0"/>
                <a:cs typeface="Times New Roman" pitchFamily="18" charset="0"/>
              </a:rPr>
              <a:t>+ Sự hứng thú, chủ động trong công việc giải quyết nhiệm vụ học tập.</a:t>
            </a:r>
          </a:p>
          <a:p>
            <a:pPr marL="0" indent="0">
              <a:buNone/>
            </a:pPr>
            <a:r>
              <a:rPr lang="en-US" sz="1800" smtClean="0">
                <a:latin typeface="Times New Roman" pitchFamily="18" charset="0"/>
                <a:cs typeface="Times New Roman" pitchFamily="18" charset="0"/>
              </a:rPr>
              <a:t>+ Tinh thần hợp tác với bạn trong hoạt động nhóm, cả lớp cũng như trao đổi với giáo viên.</a:t>
            </a:r>
            <a:endParaRPr lang="en-US" sz="1800" dirty="0" smtClean="0">
              <a:latin typeface="Times New Roman" pitchFamily="18" charset="0"/>
              <a:cs typeface="Times New Roman" pitchFamily="18" charset="0"/>
            </a:endParaRPr>
          </a:p>
        </p:txBody>
      </p:sp>
      <p:sp>
        <p:nvSpPr>
          <p:cNvPr id="5" name="Tiêu đề 1"/>
          <p:cNvSpPr>
            <a:spLocks noGrp="1"/>
          </p:cNvSpPr>
          <p:nvPr>
            <p:ph type="title"/>
          </p:nvPr>
        </p:nvSpPr>
        <p:spPr>
          <a:xfrm>
            <a:off x="457200" y="274638"/>
            <a:ext cx="8229600" cy="944562"/>
          </a:xfrm>
        </p:spPr>
        <p:txBody>
          <a:bodyPr/>
          <a:lstStyle/>
          <a:p>
            <a:pPr eaLnBrk="1" hangingPunct="1"/>
            <a:r>
              <a:rPr lang="en-US" sz="3200" b="1" smtClean="0">
                <a:solidFill>
                  <a:srgbClr val="002060"/>
                </a:solidFill>
                <a:latin typeface="Times New Roman" pitchFamily="18" charset="0"/>
                <a:cs typeface="Times New Roman" pitchFamily="18" charset="0"/>
              </a:rPr>
              <a:t>NỘI DUNG </a:t>
            </a:r>
            <a:r>
              <a:rPr lang="en-US" sz="3200" b="1" dirty="0">
                <a:solidFill>
                  <a:srgbClr val="002060"/>
                </a:solidFill>
                <a:latin typeface="Times New Roman" pitchFamily="18" charset="0"/>
                <a:cs typeface="Times New Roman" pitchFamily="18" charset="0"/>
              </a:rPr>
              <a:t>ĐGTX MÔN </a:t>
            </a:r>
            <a:r>
              <a:rPr lang="en-US" sz="3200" b="1" dirty="0" smtClean="0">
                <a:solidFill>
                  <a:srgbClr val="002060"/>
                </a:solidFill>
                <a:latin typeface="Times New Roman" pitchFamily="18" charset="0"/>
                <a:cs typeface="Times New Roman" pitchFamily="18" charset="0"/>
              </a:rPr>
              <a:t>MĨ THUẬT</a:t>
            </a: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37231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105400"/>
          </a:xfrm>
        </p:spPr>
        <p:txBody>
          <a:bodyPr>
            <a:noAutofit/>
          </a:bodyPr>
          <a:lstStyle/>
          <a:p>
            <a:pPr algn="just">
              <a:spcAft>
                <a:spcPts val="600"/>
              </a:spcAft>
              <a:buNone/>
            </a:pPr>
            <a:r>
              <a:rPr lang="vi-VN" sz="2400" dirty="0" smtClean="0">
                <a:latin typeface="+mj-lt"/>
                <a:cs typeface="Calibri" pitchFamily="34" charset="0"/>
              </a:rPr>
              <a:t>Tuỳ mục đích, yêu cầu và nội dung đánh giá để thực hiện hoạt động đánh giá theo từng thời điểm trong quá trình dạy học và sử dụng các phương pháp đánh giá </a:t>
            </a:r>
            <a:r>
              <a:rPr lang="vi-VN" sz="2400" smtClean="0">
                <a:latin typeface="+mj-lt"/>
                <a:cs typeface="Calibri" pitchFamily="34" charset="0"/>
              </a:rPr>
              <a:t>phù hợp</a:t>
            </a:r>
            <a:r>
              <a:rPr lang="en-US" sz="2400" smtClean="0">
                <a:latin typeface="+mj-lt"/>
                <a:cs typeface="Calibri" pitchFamily="34" charset="0"/>
              </a:rPr>
              <a:t>, cụ thể:</a:t>
            </a:r>
            <a:endParaRPr lang="en-US" sz="2400" dirty="0" smtClean="0">
              <a:latin typeface="+mj-lt"/>
              <a:cs typeface="Calibri" pitchFamily="34" charset="0"/>
            </a:endParaRPr>
          </a:p>
          <a:p>
            <a:pPr marL="400050" indent="-4763" algn="just">
              <a:spcAft>
                <a:spcPts val="600"/>
              </a:spcAft>
              <a:buNone/>
            </a:pPr>
            <a:r>
              <a:rPr lang="vi-VN" sz="2400" dirty="0" smtClean="0">
                <a:latin typeface="+mj-lt"/>
                <a:cs typeface="Calibri" pitchFamily="34" charset="0"/>
              </a:rPr>
              <a:t>(1)- </a:t>
            </a:r>
            <a:r>
              <a:rPr lang="vi-VN" sz="2400" b="1" i="1" u="sng" dirty="0" smtClean="0">
                <a:latin typeface="+mj-lt"/>
                <a:cs typeface="Calibri" pitchFamily="34" charset="0"/>
              </a:rPr>
              <a:t>Trao đổi, phỏng vấn</a:t>
            </a:r>
            <a:r>
              <a:rPr lang="vi-VN" sz="2400" i="1" dirty="0" smtClean="0">
                <a:latin typeface="+mj-lt"/>
                <a:cs typeface="Calibri" pitchFamily="34" charset="0"/>
              </a:rPr>
              <a:t>: </a:t>
            </a:r>
            <a:r>
              <a:rPr lang="vi-VN" sz="2400" dirty="0" smtClean="0">
                <a:latin typeface="+mj-lt"/>
                <a:cs typeface="Calibri" pitchFamily="34" charset="0"/>
              </a:rPr>
              <a:t>được thực hiện đơn giản qua đối thoại trực tiếp với đối tượng được đánh giá (HS, nhóm HS) về những nội dung liên quan đến nhiệm vụ học tập, trong các thời điểm: trước, trong và sau quá trình học tập. </a:t>
            </a:r>
            <a:endParaRPr lang="en-US" sz="2400" dirty="0" smtClean="0">
              <a:latin typeface="+mj-lt"/>
              <a:cs typeface="Calibri" pitchFamily="34" charset="0"/>
            </a:endParaRPr>
          </a:p>
          <a:p>
            <a:pPr marL="400050" indent="-4763" algn="just">
              <a:spcAft>
                <a:spcPts val="600"/>
              </a:spcAft>
              <a:buNone/>
            </a:pPr>
            <a:r>
              <a:rPr lang="vi-VN" sz="2400" dirty="0" smtClean="0">
                <a:latin typeface="+mj-lt"/>
                <a:cs typeface="Calibri" pitchFamily="34" charset="0"/>
              </a:rPr>
              <a:t>(2)- </a:t>
            </a:r>
            <a:r>
              <a:rPr lang="vi-VN" sz="2400" b="1" i="1" u="sng" dirty="0" smtClean="0">
                <a:latin typeface="+mj-lt"/>
                <a:cs typeface="Calibri" pitchFamily="34" charset="0"/>
              </a:rPr>
              <a:t>Quan sát</a:t>
            </a:r>
            <a:r>
              <a:rPr lang="vi-VN" sz="2400" i="1" dirty="0" smtClean="0">
                <a:latin typeface="+mj-lt"/>
                <a:cs typeface="Calibri" pitchFamily="34" charset="0"/>
              </a:rPr>
              <a:t>:</a:t>
            </a:r>
            <a:r>
              <a:rPr lang="vi-VN" sz="2400" dirty="0" smtClean="0">
                <a:latin typeface="+mj-lt"/>
                <a:cs typeface="Calibri" pitchFamily="34" charset="0"/>
              </a:rPr>
              <a:t> thu nhận thông tin đánh giá thông qua việc quan sát cá nhân, nhóm HS trong quá trình hoạt động học và thực hành của HS (</a:t>
            </a:r>
            <a:r>
              <a:rPr lang="vi-VN" sz="2400" i="1" dirty="0" smtClean="0">
                <a:latin typeface="+mj-lt"/>
                <a:cs typeface="Calibri" pitchFamily="34" charset="0"/>
              </a:rPr>
              <a:t>các thao tác việc làm, tinh thần thái độ học tập và hợp tác</a:t>
            </a:r>
            <a:r>
              <a:rPr lang="vi-VN" sz="2400" dirty="0" smtClean="0">
                <a:latin typeface="+mj-lt"/>
                <a:cs typeface="Calibri" pitchFamily="34" charset="0"/>
              </a:rPr>
              <a:t>), giúp GV nắm vững quá trình chiếm lĩnh KTKN, nhận định bước đầu về thực tế học tập của HS </a:t>
            </a:r>
            <a:r>
              <a:rPr lang="vi-VN" sz="2400" smtClean="0">
                <a:latin typeface="+mj-lt"/>
                <a:cs typeface="Calibri" pitchFamily="34" charset="0"/>
              </a:rPr>
              <a:t>trong lớp</a:t>
            </a:r>
            <a:r>
              <a:rPr lang="en-US" sz="2400" smtClean="0">
                <a:latin typeface="+mj-lt"/>
                <a:cs typeface="Calibri" pitchFamily="34" charset="0"/>
              </a:rPr>
              <a:t>.(</a:t>
            </a:r>
            <a:r>
              <a:rPr lang="en-US" sz="2400" i="1" smtClean="0">
                <a:latin typeface="+mj-lt"/>
                <a:cs typeface="Calibri" pitchFamily="34" charset="0"/>
              </a:rPr>
              <a:t>đặc biệt đối với HS yếu, kém cần giúp đỡ</a:t>
            </a:r>
            <a:r>
              <a:rPr lang="en-US" sz="2400" smtClean="0">
                <a:latin typeface="+mj-lt"/>
                <a:cs typeface="Calibri" pitchFamily="34" charset="0"/>
              </a:rPr>
              <a:t>)</a:t>
            </a:r>
            <a:r>
              <a:rPr lang="vi-VN" sz="2400" smtClean="0">
                <a:latin typeface="+mj-lt"/>
                <a:cs typeface="Calibri" pitchFamily="34" charset="0"/>
              </a:rPr>
              <a:t> </a:t>
            </a:r>
            <a:endParaRPr lang="en-US" sz="2400" dirty="0" smtClean="0">
              <a:latin typeface="+mj-lt"/>
              <a:cs typeface="Calibri" pitchFamily="34" charset="0"/>
            </a:endParaRPr>
          </a:p>
          <a:p>
            <a:pPr marL="0" indent="0" algn="just">
              <a:lnSpc>
                <a:spcPct val="110000"/>
              </a:lnSpc>
              <a:spcAft>
                <a:spcPts val="600"/>
              </a:spcAft>
              <a:buNone/>
            </a:pPr>
            <a:endParaRPr lang="en-US" sz="1800" dirty="0">
              <a:latin typeface="Calibri" pitchFamily="34" charset="0"/>
              <a:cs typeface="Calibri" pitchFamily="34" charset="0"/>
            </a:endParaRPr>
          </a:p>
        </p:txBody>
      </p:sp>
      <p:sp>
        <p:nvSpPr>
          <p:cNvPr id="5" name="Rectangle 4"/>
          <p:cNvSpPr/>
          <p:nvPr/>
        </p:nvSpPr>
        <p:spPr>
          <a:xfrm>
            <a:off x="2209800" y="152400"/>
            <a:ext cx="4679486" cy="646331"/>
          </a:xfrm>
          <a:prstGeom prst="rect">
            <a:avLst/>
          </a:prstGeom>
        </p:spPr>
        <p:txBody>
          <a:bodyPr wrap="none">
            <a:spAutoFit/>
          </a:bodyPr>
          <a:lstStyle/>
          <a:p>
            <a:pPr algn="just">
              <a:spcAft>
                <a:spcPts val="600"/>
              </a:spcAft>
              <a:buNone/>
            </a:pPr>
            <a:r>
              <a:rPr lang="vi-VN" sz="3600" b="1" dirty="0">
                <a:solidFill>
                  <a:srgbClr val="00B050"/>
                </a:solidFill>
                <a:latin typeface="+mj-lt"/>
                <a:cs typeface="Calibri" pitchFamily="34" charset="0"/>
              </a:rPr>
              <a:t>Phương pháp đánh giá</a:t>
            </a:r>
            <a:endParaRPr lang="en-US" sz="3600" dirty="0">
              <a:solidFill>
                <a:srgbClr val="00B050"/>
              </a:solidFill>
              <a:latin typeface="+mj-lt"/>
              <a:cs typeface="Calibri" pitchFamily="34" charset="0"/>
            </a:endParaRPr>
          </a:p>
        </p:txBody>
      </p:sp>
    </p:spTree>
    <p:extLst>
      <p:ext uri="{BB962C8B-B14F-4D97-AF65-F5344CB8AC3E}">
        <p14:creationId xmlns:p14="http://schemas.microsoft.com/office/powerpoint/2010/main" val="48047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7" y="1295400"/>
            <a:ext cx="9144000" cy="4001869"/>
          </a:xfrm>
        </p:spPr>
        <p:txBody>
          <a:bodyPr>
            <a:noAutofit/>
          </a:bodyPr>
          <a:lstStyle/>
          <a:p>
            <a:pPr marL="0" indent="338138" algn="just">
              <a:spcAft>
                <a:spcPts val="600"/>
              </a:spcAft>
              <a:buNone/>
            </a:pPr>
            <a:r>
              <a:rPr lang="vi-VN" sz="2000" dirty="0" smtClean="0">
                <a:latin typeface="+mj-lt"/>
                <a:cs typeface="Calibri" pitchFamily="34" charset="0"/>
              </a:rPr>
              <a:t>(3)- </a:t>
            </a:r>
            <a:r>
              <a:rPr lang="vi-VN" sz="2000" b="1" i="1" u="sng" dirty="0" smtClean="0">
                <a:latin typeface="+mj-lt"/>
                <a:cs typeface="Calibri" pitchFamily="34" charset="0"/>
              </a:rPr>
              <a:t>Kết quả thực hành</a:t>
            </a:r>
            <a:r>
              <a:rPr lang="vi-VN" sz="2000" i="1" dirty="0" smtClean="0">
                <a:latin typeface="+mj-lt"/>
                <a:cs typeface="Calibri" pitchFamily="34" charset="0"/>
              </a:rPr>
              <a:t>:</a:t>
            </a:r>
            <a:r>
              <a:rPr lang="vi-VN" sz="2000" dirty="0" smtClean="0">
                <a:latin typeface="+mj-lt"/>
                <a:cs typeface="Calibri" pitchFamily="34" charset="0"/>
              </a:rPr>
              <a:t> </a:t>
            </a:r>
            <a:r>
              <a:rPr lang="en-US" sz="2000" dirty="0" smtClean="0">
                <a:latin typeface="+mj-lt"/>
                <a:cs typeface="Calibri" pitchFamily="34" charset="0"/>
              </a:rPr>
              <a:t>S</a:t>
            </a:r>
            <a:r>
              <a:rPr lang="vi-VN" sz="2000" dirty="0" smtClean="0">
                <a:latin typeface="+mj-lt"/>
                <a:cs typeface="Calibri" pitchFamily="34" charset="0"/>
              </a:rPr>
              <a:t>au từng phần của quy trình hoạt động theo bài học/chủ đề đều có kết quả nội dung/hoạt động học tập</a:t>
            </a:r>
            <a:r>
              <a:rPr lang="en-US" sz="2000" dirty="0" smtClean="0">
                <a:latin typeface="+mj-lt"/>
                <a:cs typeface="Calibri" pitchFamily="34" charset="0"/>
              </a:rPr>
              <a:t> </a:t>
            </a:r>
            <a:r>
              <a:rPr lang="en-US" sz="2000" dirty="0" err="1" smtClean="0">
                <a:latin typeface="+mj-lt"/>
                <a:cs typeface="Calibri" pitchFamily="34" charset="0"/>
              </a:rPr>
              <a:t>đó</a:t>
            </a:r>
            <a:r>
              <a:rPr lang="vi-VN" sz="2000" dirty="0" smtClean="0">
                <a:latin typeface="+mj-lt"/>
                <a:cs typeface="Calibri" pitchFamily="34" charset="0"/>
              </a:rPr>
              <a:t>, hoặc những kết quả thực hành chuẩn bị cho nội dung hoạt động tiếp nối của Chủ đề (</a:t>
            </a:r>
            <a:r>
              <a:rPr lang="vi-VN" sz="2000" i="1" dirty="0" smtClean="0">
                <a:latin typeface="+mj-lt"/>
                <a:cs typeface="Calibri" pitchFamily="34" charset="0"/>
              </a:rPr>
              <a:t>cũng có thể là sản phẩm đơn lẻ</a:t>
            </a:r>
            <a:r>
              <a:rPr lang="vi-VN" sz="2000" dirty="0" smtClean="0">
                <a:latin typeface="+mj-lt"/>
                <a:cs typeface="Calibri" pitchFamily="34" charset="0"/>
              </a:rPr>
              <a:t>).</a:t>
            </a:r>
            <a:endParaRPr lang="en-US" sz="2000" dirty="0" smtClean="0">
              <a:latin typeface="+mj-lt"/>
              <a:cs typeface="Calibri" pitchFamily="34" charset="0"/>
            </a:endParaRPr>
          </a:p>
          <a:p>
            <a:pPr marL="338138" indent="0" algn="just">
              <a:spcAft>
                <a:spcPts val="600"/>
              </a:spcAft>
              <a:buNone/>
            </a:pPr>
            <a:r>
              <a:rPr lang="vi-VN" sz="2000" dirty="0" smtClean="0">
                <a:latin typeface="+mj-lt"/>
                <a:cs typeface="Calibri" pitchFamily="34" charset="0"/>
              </a:rPr>
              <a:t>- Đánh giá kết quả học tập của HS biểu hiện qua kết quả nội dung /hoạt động hoặc bài thực hành, để GV có những nhận định tổng hợp về kiến thức kĩ năng, thái độ HS trong từng phần nội dung của </a:t>
            </a:r>
            <a:r>
              <a:rPr lang="vi-VN" sz="2000" i="1" dirty="0" smtClean="0">
                <a:latin typeface="+mj-lt"/>
                <a:cs typeface="Calibri" pitchFamily="34" charset="0"/>
              </a:rPr>
              <a:t>Chủ đề dạy học </a:t>
            </a:r>
            <a:r>
              <a:rPr lang="vi-VN" sz="2000" dirty="0" smtClean="0">
                <a:latin typeface="+mj-lt"/>
                <a:cs typeface="Calibri" pitchFamily="34" charset="0"/>
              </a:rPr>
              <a:t>hoặc kết thúc một bài học/chủ đề. </a:t>
            </a:r>
            <a:endParaRPr lang="en-US" sz="2000" dirty="0" smtClean="0">
              <a:latin typeface="+mj-lt"/>
              <a:cs typeface="Calibri" pitchFamily="34" charset="0"/>
            </a:endParaRPr>
          </a:p>
          <a:p>
            <a:pPr marL="338138" indent="0" algn="just">
              <a:spcAft>
                <a:spcPts val="600"/>
              </a:spcAft>
              <a:buFontTx/>
              <a:buChar char="-"/>
            </a:pPr>
            <a:r>
              <a:rPr lang="en-US" sz="2000" dirty="0" smtClean="0">
                <a:latin typeface="+mj-lt"/>
                <a:cs typeface="Calibri" pitchFamily="34" charset="0"/>
              </a:rPr>
              <a:t> </a:t>
            </a:r>
            <a:r>
              <a:rPr lang="vi-VN" sz="2000" dirty="0" smtClean="0">
                <a:latin typeface="+mj-lt"/>
                <a:cs typeface="Calibri" pitchFamily="34" charset="0"/>
              </a:rPr>
              <a:t>Biện pháp đánh giá học tập thông qua kết quả thực hành, cần phối hợp các hình thức đánh giá, trước hết tạo cơ hội để HS “tự đánh giá” và “đánh giá đồng đẳng” tại nhóm và trước cả lớp, sau đó thực hiện “đánh giá hợp tác” với những ý kiến trao đổi nhận xét của GV.</a:t>
            </a:r>
            <a:endParaRPr lang="en-US" sz="2000" dirty="0" smtClean="0">
              <a:latin typeface="+mj-lt"/>
              <a:cs typeface="Calibri" pitchFamily="34" charset="0"/>
            </a:endParaRPr>
          </a:p>
          <a:p>
            <a:pPr marL="338138" indent="0" algn="just">
              <a:spcAft>
                <a:spcPts val="600"/>
              </a:spcAft>
              <a:buNone/>
            </a:pPr>
            <a:r>
              <a:rPr lang="vi-VN" sz="2000" dirty="0" smtClean="0">
                <a:latin typeface="+mj-lt"/>
                <a:cs typeface="Calibri" pitchFamily="34" charset="0"/>
              </a:rPr>
              <a:t>- Hoạt động đánh giá cần quan tâm tới đặc điểm của đối tượng HS; dựa vào yêu cầu học tập của bài học/chủ đề và Chuẩn KTKN, thái độ HS hướng tới hình thành phát triển một số phẩm chất và năng lực ở HS. </a:t>
            </a:r>
            <a:endParaRPr lang="en-US" sz="2000" dirty="0" smtClean="0">
              <a:latin typeface="+mj-lt"/>
              <a:cs typeface="Calibri" pitchFamily="34" charset="0"/>
            </a:endParaRPr>
          </a:p>
        </p:txBody>
      </p:sp>
      <p:sp>
        <p:nvSpPr>
          <p:cNvPr id="5" name="Rectangle 4"/>
          <p:cNvSpPr/>
          <p:nvPr/>
        </p:nvSpPr>
        <p:spPr>
          <a:xfrm>
            <a:off x="2209800" y="304800"/>
            <a:ext cx="4679486" cy="646331"/>
          </a:xfrm>
          <a:prstGeom prst="rect">
            <a:avLst/>
          </a:prstGeom>
        </p:spPr>
        <p:txBody>
          <a:bodyPr wrap="none">
            <a:spAutoFit/>
          </a:bodyPr>
          <a:lstStyle/>
          <a:p>
            <a:pPr algn="just">
              <a:spcAft>
                <a:spcPts val="600"/>
              </a:spcAft>
              <a:buNone/>
            </a:pPr>
            <a:r>
              <a:rPr lang="vi-VN" sz="3600" b="1" dirty="0">
                <a:solidFill>
                  <a:srgbClr val="00B050"/>
                </a:solidFill>
                <a:latin typeface="+mj-lt"/>
                <a:cs typeface="Calibri" pitchFamily="34" charset="0"/>
              </a:rPr>
              <a:t>Phương pháp đánh giá</a:t>
            </a:r>
            <a:endParaRPr lang="en-US" sz="3600" dirty="0">
              <a:solidFill>
                <a:srgbClr val="00B050"/>
              </a:solidFill>
              <a:latin typeface="+mj-lt"/>
              <a:cs typeface="Calibri" pitchFamily="34" charset="0"/>
            </a:endParaRPr>
          </a:p>
        </p:txBody>
      </p:sp>
    </p:spTree>
    <p:extLst>
      <p:ext uri="{BB962C8B-B14F-4D97-AF65-F5344CB8AC3E}">
        <p14:creationId xmlns:p14="http://schemas.microsoft.com/office/powerpoint/2010/main" val="1086834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57" y="798731"/>
            <a:ext cx="9144000" cy="4800600"/>
          </a:xfrm>
        </p:spPr>
        <p:txBody>
          <a:bodyPr>
            <a:noAutofit/>
          </a:bodyPr>
          <a:lstStyle/>
          <a:p>
            <a:pPr marL="0" indent="0" algn="just">
              <a:spcAft>
                <a:spcPts val="600"/>
              </a:spcAft>
              <a:buNone/>
            </a:pPr>
            <a:r>
              <a:rPr lang="vi-VN" sz="1800" dirty="0" smtClean="0">
                <a:latin typeface="Calibri" pitchFamily="34" charset="0"/>
                <a:cs typeface="Calibri" pitchFamily="34" charset="0"/>
              </a:rPr>
              <a:t>(</a:t>
            </a:r>
            <a:r>
              <a:rPr lang="vi-VN" sz="2400" dirty="0" smtClean="0">
                <a:latin typeface="+mj-lt"/>
                <a:cs typeface="Calibri" pitchFamily="34" charset="0"/>
              </a:rPr>
              <a:t>4) </a:t>
            </a:r>
            <a:r>
              <a:rPr lang="vi-VN" sz="2400" b="1" i="1" u="sng" dirty="0" smtClean="0">
                <a:latin typeface="+mj-lt"/>
                <a:cs typeface="Calibri" pitchFamily="34" charset="0"/>
              </a:rPr>
              <a:t>Hồ sơ học tập cá nhân</a:t>
            </a:r>
            <a:r>
              <a:rPr lang="vi-VN" sz="2400" dirty="0" smtClean="0">
                <a:latin typeface="+mj-lt"/>
                <a:cs typeface="Calibri" pitchFamily="34" charset="0"/>
              </a:rPr>
              <a:t>: còn gọi là “Bộ sưu tập cá nhân” do HS tập hợp trong suốt quá trình học tập mĩ thuật. Tuỳ theo điều kiện thực tế và khả năng HS/lớp, hồ sơ tập bao gồm:</a:t>
            </a:r>
            <a:endParaRPr lang="en-US" sz="2400" dirty="0" smtClean="0">
              <a:latin typeface="+mj-lt"/>
              <a:cs typeface="Calibri" pitchFamily="34" charset="0"/>
            </a:endParaRPr>
          </a:p>
          <a:p>
            <a:pPr marL="338138" indent="0" algn="just">
              <a:spcAft>
                <a:spcPts val="600"/>
              </a:spcAft>
              <a:buNone/>
            </a:pPr>
            <a:r>
              <a:rPr lang="vi-VN" sz="2400" dirty="0" smtClean="0">
                <a:latin typeface="+mj-lt"/>
                <a:cs typeface="Calibri" pitchFamily="34" charset="0"/>
              </a:rPr>
              <a:t>- Các bài thực hành, phiếu học tập của HS; </a:t>
            </a:r>
            <a:endParaRPr lang="en-US" sz="2400" dirty="0" smtClean="0">
              <a:latin typeface="+mj-lt"/>
              <a:cs typeface="Calibri" pitchFamily="34" charset="0"/>
            </a:endParaRPr>
          </a:p>
          <a:p>
            <a:pPr marL="338138" indent="0" algn="just">
              <a:spcAft>
                <a:spcPts val="600"/>
              </a:spcAft>
              <a:buNone/>
            </a:pPr>
            <a:r>
              <a:rPr lang="vi-VN" sz="2400" dirty="0" smtClean="0">
                <a:latin typeface="+mj-lt"/>
                <a:cs typeface="Calibri" pitchFamily="34" charset="0"/>
              </a:rPr>
              <a:t>- Những hình ảnh, tư liệu khai thác từ sách báo liên quan đến nội dung học tập;</a:t>
            </a:r>
            <a:endParaRPr lang="en-US" sz="2400" dirty="0" smtClean="0">
              <a:latin typeface="+mj-lt"/>
              <a:cs typeface="Calibri" pitchFamily="34" charset="0"/>
            </a:endParaRPr>
          </a:p>
          <a:p>
            <a:pPr marL="338138" indent="0" algn="just">
              <a:spcAft>
                <a:spcPts val="600"/>
              </a:spcAft>
              <a:buFontTx/>
              <a:buChar char="-"/>
            </a:pPr>
            <a:r>
              <a:rPr lang="vi-VN" sz="2400" dirty="0" smtClean="0">
                <a:latin typeface="+mj-lt"/>
                <a:cs typeface="Calibri" pitchFamily="34" charset="0"/>
              </a:rPr>
              <a:t>Những ghi chép cá nhân về những điều đã thực hiện, những suy nghĩ, cảm nhận của bản thân trong học tập mĩ thuật. </a:t>
            </a:r>
            <a:endParaRPr lang="en-US" sz="2400" dirty="0" smtClean="0">
              <a:latin typeface="+mj-lt"/>
              <a:cs typeface="Calibri" pitchFamily="34" charset="0"/>
            </a:endParaRPr>
          </a:p>
          <a:p>
            <a:pPr marL="0" indent="338138" algn="just">
              <a:spcAft>
                <a:spcPts val="600"/>
              </a:spcAft>
              <a:buNone/>
            </a:pP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Đánh giá qua “Hồ sơ học tập cá nhân” có thể áp dụng ở các khối lớp 3; 4; 5 tuỳ theo các yêu cầu mức độ về nội dung sưu tập và ghi chép. Đối với khối lớp đầu cấp, có thể hướng dẫn HS lưu giữ các bài thực hành theo thứ tự thời gian và ý thích. </a:t>
            </a:r>
            <a:endParaRPr lang="en-US" sz="2400" b="1" dirty="0" smtClean="0">
              <a:solidFill>
                <a:srgbClr val="FF0000"/>
              </a:solidFill>
              <a:latin typeface="Times New Roman" pitchFamily="18" charset="0"/>
              <a:cs typeface="Times New Roman" pitchFamily="18" charset="0"/>
            </a:endParaRPr>
          </a:p>
        </p:txBody>
      </p:sp>
      <p:sp>
        <p:nvSpPr>
          <p:cNvPr id="5" name="Rectangle 4"/>
          <p:cNvSpPr/>
          <p:nvPr/>
        </p:nvSpPr>
        <p:spPr>
          <a:xfrm>
            <a:off x="2209800" y="152400"/>
            <a:ext cx="4679486" cy="646331"/>
          </a:xfrm>
          <a:prstGeom prst="rect">
            <a:avLst/>
          </a:prstGeom>
        </p:spPr>
        <p:txBody>
          <a:bodyPr wrap="none">
            <a:spAutoFit/>
          </a:bodyPr>
          <a:lstStyle/>
          <a:p>
            <a:pPr algn="just">
              <a:spcAft>
                <a:spcPts val="600"/>
              </a:spcAft>
              <a:buNone/>
            </a:pPr>
            <a:r>
              <a:rPr lang="vi-VN" sz="3600" b="1" dirty="0">
                <a:solidFill>
                  <a:srgbClr val="00B050"/>
                </a:solidFill>
                <a:latin typeface="+mj-lt"/>
                <a:cs typeface="Calibri" pitchFamily="34" charset="0"/>
              </a:rPr>
              <a:t>Phương pháp đánh giá</a:t>
            </a:r>
            <a:endParaRPr lang="en-US" sz="3600" dirty="0">
              <a:solidFill>
                <a:srgbClr val="00B050"/>
              </a:solidFill>
              <a:latin typeface="+mj-lt"/>
              <a:cs typeface="Calibri" pitchFamily="34" charset="0"/>
            </a:endParaRPr>
          </a:p>
        </p:txBody>
      </p:sp>
    </p:spTree>
    <p:extLst>
      <p:ext uri="{BB962C8B-B14F-4D97-AF65-F5344CB8AC3E}">
        <p14:creationId xmlns:p14="http://schemas.microsoft.com/office/powerpoint/2010/main" val="3528696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VD: Bài vẽ quả-Vẽ theo mẫu lớp 1</a:t>
            </a:r>
            <a:endParaRPr lang="en-US"/>
          </a:p>
        </p:txBody>
      </p:sp>
      <p:sp>
        <p:nvSpPr>
          <p:cNvPr id="3" name="Content Placeholder 2"/>
          <p:cNvSpPr>
            <a:spLocks noGrp="1"/>
          </p:cNvSpPr>
          <p:nvPr>
            <p:ph idx="1"/>
          </p:nvPr>
        </p:nvSpPr>
        <p:spPr>
          <a:xfrm>
            <a:off x="457200" y="1295400"/>
            <a:ext cx="8229600" cy="4830763"/>
          </a:xfrm>
        </p:spPr>
        <p:txBody>
          <a:bodyPr>
            <a:noAutofit/>
          </a:bodyPr>
          <a:lstStyle/>
          <a:p>
            <a:r>
              <a:rPr lang="en-US" sz="2400" smtClean="0"/>
              <a:t>Yêu cầu cần đạt là: HS nhận biết được đặc điểm về hình dáng, màu sắc và vẻ đẹp của một vài loại quả, cách vẽ được quả dạng tròn và vẽ màu theo ý thích.</a:t>
            </a:r>
          </a:p>
          <a:p>
            <a:pPr>
              <a:buFontTx/>
              <a:buChar char="-"/>
            </a:pPr>
            <a:r>
              <a:rPr lang="en-US" sz="2400" smtClean="0"/>
              <a:t>Trong quá trình hướng dẫn HS thực hành, GV không nhận xét chung chung như: “Bố cục cân đối hài hòa”, “vẽ đẹp” hay “Tô màu chưa đẹp”… mà cần nhận xét cụ thể:</a:t>
            </a:r>
          </a:p>
          <a:p>
            <a:pPr marL="0" indent="0">
              <a:buNone/>
            </a:pPr>
            <a:r>
              <a:rPr lang="en-US" sz="2400" smtClean="0"/>
              <a:t>+ Khi học sinh vẽ nhỏ quá, GV có thể nhận xét: Em thấy hình em vẽ có nhỏ quá không? Em có thể vẽ to hơn được không?</a:t>
            </a:r>
          </a:p>
          <a:p>
            <a:pPr marL="0" indent="0">
              <a:buNone/>
            </a:pPr>
            <a:r>
              <a:rPr lang="en-US" sz="2400" smtClean="0"/>
              <a:t>+ Khi HS vẽ màu chưa đẹp, GV cần gợi ý: Hình này nhìn chưa rõ lắm, em làm sao để hình vẽ nhìn rõ hơn? Vẽ màu thế nào để màu đậm lên không? Em thử tô thêm lần nữa, nhớ tô đều tay và không tô ra ngoài để tranh đẹp hơn…</a:t>
            </a:r>
          </a:p>
          <a:p>
            <a:pPr marL="0" indent="0">
              <a:buNone/>
            </a:pPr>
            <a:r>
              <a:rPr lang="en-US" sz="2400" smtClean="0"/>
              <a:t>…</a:t>
            </a:r>
          </a:p>
        </p:txBody>
      </p:sp>
    </p:spTree>
    <p:extLst>
      <p:ext uri="{BB962C8B-B14F-4D97-AF65-F5344CB8AC3E}">
        <p14:creationId xmlns:p14="http://schemas.microsoft.com/office/powerpoint/2010/main" val="3319797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0" y="0"/>
            <a:ext cx="9144000" cy="2838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4000" b="1" dirty="0" smtClean="0">
                <a:solidFill>
                  <a:srgbClr val="FF0000"/>
                </a:solidFill>
                <a:latin typeface="Times New Roman" pitchFamily="18" charset="0"/>
                <a:cs typeface="Times New Roman" pitchFamily="18" charset="0"/>
              </a:rPr>
              <a:t>HƯỚNG DẪN</a:t>
            </a:r>
          </a:p>
          <a:p>
            <a:pPr marL="0" indent="0" algn="ctr">
              <a:buNone/>
            </a:pPr>
            <a:r>
              <a:rPr lang="en-US" altLang="en-US" sz="4000" b="1" dirty="0" err="1" smtClean="0">
                <a:solidFill>
                  <a:srgbClr val="FF0000"/>
                </a:solidFill>
                <a:latin typeface="Times New Roman" pitchFamily="18" charset="0"/>
                <a:cs typeface="Times New Roman" pitchFamily="18" charset="0"/>
              </a:rPr>
              <a:t>Đánh</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giá</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th</a:t>
            </a:r>
            <a:r>
              <a:rPr lang="vi-VN" altLang="en-US" sz="4000" b="1" dirty="0" smtClean="0">
                <a:solidFill>
                  <a:srgbClr val="FF0000"/>
                </a:solidFill>
                <a:latin typeface="Times New Roman" pitchFamily="18" charset="0"/>
                <a:cs typeface="Times New Roman" pitchFamily="18" charset="0"/>
              </a:rPr>
              <a:t>ư</a:t>
            </a:r>
            <a:r>
              <a:rPr lang="en-US" altLang="en-US" sz="4000" b="1" dirty="0" err="1" smtClean="0">
                <a:solidFill>
                  <a:srgbClr val="FF0000"/>
                </a:solidFill>
                <a:latin typeface="Times New Roman" pitchFamily="18" charset="0"/>
                <a:cs typeface="Times New Roman" pitchFamily="18" charset="0"/>
              </a:rPr>
              <a:t>ờng</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xuyên</a:t>
            </a:r>
            <a:endParaRPr lang="en-US" altLang="en-US" sz="4000" b="1" dirty="0" smtClean="0">
              <a:solidFill>
                <a:srgbClr val="FF0000"/>
              </a:solidFill>
              <a:latin typeface="Times New Roman" pitchFamily="18" charset="0"/>
              <a:cs typeface="Times New Roman" pitchFamily="18" charset="0"/>
            </a:endParaRPr>
          </a:p>
          <a:p>
            <a:pPr marL="0" indent="0" algn="ctr">
              <a:buNone/>
            </a:pPr>
            <a:r>
              <a:rPr lang="en-US" altLang="en-US" sz="4000" b="1" dirty="0" err="1" smtClean="0">
                <a:solidFill>
                  <a:srgbClr val="FF0000"/>
                </a:solidFill>
                <a:latin typeface="Times New Roman" pitchFamily="18" charset="0"/>
                <a:cs typeface="Times New Roman" pitchFamily="18" charset="0"/>
              </a:rPr>
              <a:t>môn</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Thể</a:t>
            </a:r>
            <a:r>
              <a:rPr lang="en-US" altLang="en-US" sz="4000" b="1" dirty="0" smtClean="0">
                <a:solidFill>
                  <a:srgbClr val="FF0000"/>
                </a:solidFill>
                <a:latin typeface="Times New Roman" pitchFamily="18" charset="0"/>
                <a:cs typeface="Times New Roman" pitchFamily="18" charset="0"/>
              </a:rPr>
              <a:t> </a:t>
            </a:r>
            <a:r>
              <a:rPr lang="en-US" altLang="en-US" sz="4000" b="1" dirty="0" err="1" smtClean="0">
                <a:solidFill>
                  <a:srgbClr val="FF0000"/>
                </a:solidFill>
                <a:latin typeface="Times New Roman" pitchFamily="18" charset="0"/>
                <a:cs typeface="Times New Roman" pitchFamily="18" charset="0"/>
              </a:rPr>
              <a:t>dục</a:t>
            </a:r>
            <a:endParaRPr lang="en-US" altLang="en-US" sz="4000" b="1"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2237377"/>
            <a:ext cx="6629400" cy="4419600"/>
          </a:xfrm>
          <a:prstGeom prst="rect">
            <a:avLst/>
          </a:prstGeom>
        </p:spPr>
      </p:pic>
    </p:spTree>
    <p:extLst>
      <p:ext uri="{BB962C8B-B14F-4D97-AF65-F5344CB8AC3E}">
        <p14:creationId xmlns:p14="http://schemas.microsoft.com/office/powerpoint/2010/main" val="178014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1446550"/>
          </a:xfrm>
          <a:prstGeom prst="rect">
            <a:avLst/>
          </a:prstGeom>
          <a:noFill/>
        </p:spPr>
        <p:txBody>
          <a:bodyPr wrap="square" rtlCol="0">
            <a:spAutoFit/>
          </a:bodyPr>
          <a:lstStyle/>
          <a:p>
            <a:pPr algn="ctr"/>
            <a:r>
              <a:rPr lang="en-US" sz="4400" b="1" dirty="0" err="1" smtClean="0">
                <a:solidFill>
                  <a:srgbClr val="FF0000"/>
                </a:solidFill>
                <a:latin typeface="Times New Roman" pitchFamily="18" charset="0"/>
                <a:cs typeface="Times New Roman" pitchFamily="18" charset="0"/>
              </a:rPr>
              <a:t>Các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phương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pháp</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và</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kĩ</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thuật</a:t>
            </a:r>
            <a:endParaRPr lang="en-US" sz="4400" b="1" dirty="0" smtClean="0">
              <a:solidFill>
                <a:srgbClr val="FF0000"/>
              </a:solidFill>
              <a:latin typeface="Times New Roman" pitchFamily="18" charset="0"/>
              <a:cs typeface="Times New Roman" pitchFamily="18" charset="0"/>
            </a:endParaRPr>
          </a:p>
          <a:p>
            <a:pPr algn="ct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đánh</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giá</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thường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xuyên</a:t>
            </a:r>
            <a:endParaRPr lang="en-US" sz="4400" b="1" dirty="0">
              <a:solidFill>
                <a:srgbClr val="FF0000"/>
              </a:solidFill>
              <a:latin typeface="Times New Roman" pitchFamily="18" charset="0"/>
              <a:cs typeface="Times New Roman" pitchFamily="18" charset="0"/>
            </a:endParaRPr>
          </a:p>
        </p:txBody>
      </p:sp>
      <p:sp>
        <p:nvSpPr>
          <p:cNvPr id="7" name="Rectangle 6">
            <a:hlinkClick r:id="rId2" action="ppaction://hlinksldjump"/>
          </p:cNvPr>
          <p:cNvSpPr/>
          <p:nvPr/>
        </p:nvSpPr>
        <p:spPr>
          <a:xfrm>
            <a:off x="5105400" y="3389811"/>
            <a:ext cx="3200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endParaRPr lang="en-US" sz="2800" dirty="0">
              <a:latin typeface="Times New Roman" pitchFamily="18" charset="0"/>
              <a:cs typeface="Times New Roman" pitchFamily="18" charset="0"/>
            </a:endParaRPr>
          </a:p>
        </p:txBody>
      </p:sp>
      <p:sp>
        <p:nvSpPr>
          <p:cNvPr id="8" name="Rectangle 7">
            <a:hlinkClick r:id="rId3" action="ppaction://hlinksldjump"/>
          </p:cNvPr>
          <p:cNvSpPr/>
          <p:nvPr/>
        </p:nvSpPr>
        <p:spPr>
          <a:xfrm>
            <a:off x="448491" y="3385457"/>
            <a:ext cx="3200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endParaRPr lang="en-US" sz="2800" dirty="0">
              <a:latin typeface="Times New Roman" pitchFamily="18" charset="0"/>
              <a:cs typeface="Times New Roman" pitchFamily="18" charset="0"/>
            </a:endParaRPr>
          </a:p>
        </p:txBody>
      </p:sp>
      <p:cxnSp>
        <p:nvCxnSpPr>
          <p:cNvPr id="10" name="Straight Connector 9"/>
          <p:cNvCxnSpPr>
            <a:stCxn id="4" idx="2"/>
          </p:cNvCxnSpPr>
          <p:nvPr/>
        </p:nvCxnSpPr>
        <p:spPr>
          <a:xfrm flipH="1">
            <a:off x="1905000" y="1598950"/>
            <a:ext cx="2667000" cy="178215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2"/>
          </p:cNvCxnSpPr>
          <p:nvPr/>
        </p:nvCxnSpPr>
        <p:spPr>
          <a:xfrm>
            <a:off x="4572000" y="1598950"/>
            <a:ext cx="2895600" cy="17538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0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7094" y="2111752"/>
            <a:ext cx="2407920" cy="584775"/>
          </a:xfrm>
          <a:prstGeom prst="rect">
            <a:avLst/>
          </a:prstGeom>
          <a:solidFill>
            <a:schemeClr val="accent6">
              <a:lumMod val="75000"/>
            </a:schemeClr>
          </a:solidFill>
        </p:spPr>
        <p:txBody>
          <a:bodyPr wrap="square" rtlCol="0">
            <a:spAutoFit/>
          </a:bodyPr>
          <a:lstStyle/>
          <a:p>
            <a:pPr algn="ct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thuật</a:t>
            </a:r>
            <a:endParaRPr lang="en-US" sz="3200" dirty="0">
              <a:latin typeface="Times New Roman" pitchFamily="18" charset="0"/>
              <a:cs typeface="Times New Roman" pitchFamily="18" charset="0"/>
            </a:endParaRPr>
          </a:p>
        </p:txBody>
      </p:sp>
      <p:sp>
        <p:nvSpPr>
          <p:cNvPr id="6" name="Rectangle 5"/>
          <p:cNvSpPr/>
          <p:nvPr/>
        </p:nvSpPr>
        <p:spPr>
          <a:xfrm>
            <a:off x="2852057" y="152400"/>
            <a:ext cx="3200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sát</a:t>
            </a:r>
            <a:endParaRPr lang="en-US" sz="2800" dirty="0">
              <a:latin typeface="Times New Roman" pitchFamily="18" charset="0"/>
              <a:cs typeface="Times New Roman" pitchFamily="18" charset="0"/>
            </a:endParaRPr>
          </a:p>
        </p:txBody>
      </p:sp>
      <p:sp>
        <p:nvSpPr>
          <p:cNvPr id="7" name="TextBox 6"/>
          <p:cNvSpPr txBox="1"/>
          <p:nvPr/>
        </p:nvSpPr>
        <p:spPr>
          <a:xfrm>
            <a:off x="975359" y="1219200"/>
            <a:ext cx="6537960" cy="892552"/>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luyện</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endParaRPr lang="en-US" sz="2800" dirty="0">
              <a:latin typeface="Times New Roman" pitchFamily="18" charset="0"/>
              <a:cs typeface="Times New Roman" pitchFamily="18" charset="0"/>
            </a:endParaRPr>
          </a:p>
        </p:txBody>
      </p:sp>
      <p:sp>
        <p:nvSpPr>
          <p:cNvPr id="8" name="TextBox 7"/>
          <p:cNvSpPr txBox="1"/>
          <p:nvPr/>
        </p:nvSpPr>
        <p:spPr>
          <a:xfrm>
            <a:off x="120691" y="2818785"/>
            <a:ext cx="1709331" cy="3539430"/>
          </a:xfrm>
          <a:prstGeom prst="rect">
            <a:avLst/>
          </a:prstGeom>
          <a:solidFill>
            <a:srgbClr val="FFFF00"/>
          </a:solidFill>
        </p:spPr>
        <p:txBody>
          <a:bodyPr wrap="square" rtlCol="0">
            <a:spAutoFit/>
          </a:bodyPr>
          <a:lstStyle/>
          <a:p>
            <a:r>
              <a:rPr lang="en-US" sz="2800" dirty="0" err="1" smtClean="0">
                <a:latin typeface="Times New Roman" pitchFamily="18" charset="0"/>
                <a:cs typeface="Times New Roman" pitchFamily="18" charset="0"/>
              </a:rPr>
              <a:t>Ghi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ngắn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hành</a:t>
            </a:r>
            <a:r>
              <a:rPr lang="en-US" sz="2800" dirty="0" smtClean="0">
                <a:latin typeface="Times New Roman" pitchFamily="18" charset="0"/>
                <a:cs typeface="Times New Roman" pitchFamily="18" charset="0"/>
              </a:rPr>
              <a:t> vi…</a:t>
            </a:r>
            <a:endParaRPr lang="en-US" sz="2800" dirty="0">
              <a:latin typeface="Times New Roman" pitchFamily="18" charset="0"/>
              <a:cs typeface="Times New Roman" pitchFamily="18" charset="0"/>
            </a:endParaRPr>
          </a:p>
        </p:txBody>
      </p:sp>
      <p:sp>
        <p:nvSpPr>
          <p:cNvPr id="9" name="TextBox 8"/>
          <p:cNvSpPr txBox="1"/>
          <p:nvPr/>
        </p:nvSpPr>
        <p:spPr>
          <a:xfrm>
            <a:off x="2051413" y="3330369"/>
            <a:ext cx="1447800" cy="1785104"/>
          </a:xfrm>
          <a:prstGeom prst="rect">
            <a:avLst/>
          </a:prstGeom>
          <a:solidFill>
            <a:srgbClr val="FFFF00"/>
          </a:solidFill>
        </p:spPr>
        <p:txBody>
          <a:bodyPr wrap="square" rtlCol="0">
            <a:spAutoFit/>
          </a:bodyPr>
          <a:lstStyle/>
          <a:p>
            <a:r>
              <a:rPr lang="en-US" sz="2200" dirty="0" err="1" smtClean="0">
                <a:latin typeface="Times New Roman" pitchFamily="18" charset="0"/>
                <a:cs typeface="Times New Roman" pitchFamily="18" charset="0"/>
              </a:rPr>
              <a:t>Sổ</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ghi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chép</a:t>
            </a:r>
            <a:r>
              <a:rPr lang="en-US" sz="2200" dirty="0" smtClean="0">
                <a:latin typeface="Times New Roman" pitchFamily="18" charset="0"/>
                <a:cs typeface="Times New Roman" pitchFamily="18" charset="0"/>
              </a:rPr>
              <a:t> </a:t>
            </a:r>
          </a:p>
          <a:p>
            <a:r>
              <a:rPr lang="en-US" sz="2200" dirty="0" err="1" smtClean="0">
                <a:latin typeface="Times New Roman" pitchFamily="18" charset="0"/>
                <a:cs typeface="Times New Roman" pitchFamily="18" charset="0"/>
              </a:rPr>
              <a:t>các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sự</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kiện</a:t>
            </a:r>
            <a:r>
              <a:rPr lang="en-US" sz="2200" dirty="0" smtClean="0">
                <a:latin typeface="Times New Roman" pitchFamily="18" charset="0"/>
                <a:cs typeface="Times New Roman" pitchFamily="18" charset="0"/>
              </a:rPr>
              <a:t> </a:t>
            </a:r>
          </a:p>
          <a:p>
            <a:r>
              <a:rPr lang="en-US" sz="2200" dirty="0" err="1" smtClean="0">
                <a:latin typeface="Times New Roman" pitchFamily="18" charset="0"/>
                <a:cs typeface="Times New Roman" pitchFamily="18" charset="0"/>
              </a:rPr>
              <a:t>thường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nhật</a:t>
            </a:r>
            <a:endParaRPr lang="en-US" sz="2200" dirty="0">
              <a:latin typeface="Times New Roman" pitchFamily="18" charset="0"/>
              <a:cs typeface="Times New Roman" pitchFamily="18" charset="0"/>
            </a:endParaRPr>
          </a:p>
        </p:txBody>
      </p:sp>
      <p:sp>
        <p:nvSpPr>
          <p:cNvPr id="10" name="TextBox 9"/>
          <p:cNvSpPr txBox="1"/>
          <p:nvPr/>
        </p:nvSpPr>
        <p:spPr>
          <a:xfrm>
            <a:off x="3824763" y="3399797"/>
            <a:ext cx="1198517" cy="1446550"/>
          </a:xfrm>
          <a:prstGeom prst="rect">
            <a:avLst/>
          </a:prstGeom>
          <a:solidFill>
            <a:srgbClr val="FFFF00"/>
          </a:solidFill>
        </p:spPr>
        <p:txBody>
          <a:bodyPr wrap="square" rtlCol="0">
            <a:spAutoFit/>
          </a:bodyPr>
          <a:lstStyle/>
          <a:p>
            <a:r>
              <a:rPr lang="en-US" sz="2200" dirty="0" err="1" smtClean="0">
                <a:latin typeface="Times New Roman" pitchFamily="18" charset="0"/>
                <a:cs typeface="Times New Roman" pitchFamily="18" charset="0"/>
              </a:rPr>
              <a:t>Thang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đo</a:t>
            </a:r>
            <a:r>
              <a:rPr lang="en-US" sz="2200" dirty="0" smtClean="0">
                <a:latin typeface="Times New Roman" pitchFamily="18" charset="0"/>
                <a:cs typeface="Times New Roman" pitchFamily="18" charset="0"/>
              </a:rPr>
              <a:t>/</a:t>
            </a:r>
          </a:p>
          <a:p>
            <a:r>
              <a:rPr lang="en-US" sz="2200" dirty="0" err="1" smtClean="0">
                <a:latin typeface="Times New Roman" pitchFamily="18" charset="0"/>
                <a:cs typeface="Times New Roman" pitchFamily="18" charset="0"/>
              </a:rPr>
              <a:t>Phiếu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đánh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giá</a:t>
            </a:r>
            <a:endParaRPr lang="en-US" sz="2200" dirty="0">
              <a:latin typeface="Times New Roman" pitchFamily="18" charset="0"/>
              <a:cs typeface="Times New Roman" pitchFamily="18" charset="0"/>
            </a:endParaRPr>
          </a:p>
        </p:txBody>
      </p:sp>
      <p:sp>
        <p:nvSpPr>
          <p:cNvPr id="11" name="TextBox 10"/>
          <p:cNvSpPr txBox="1"/>
          <p:nvPr/>
        </p:nvSpPr>
        <p:spPr>
          <a:xfrm>
            <a:off x="5559744" y="3480504"/>
            <a:ext cx="1017948" cy="1107996"/>
          </a:xfrm>
          <a:prstGeom prst="rect">
            <a:avLst/>
          </a:prstGeom>
          <a:solidFill>
            <a:srgbClr val="FFFF00"/>
          </a:solidFill>
        </p:spPr>
        <p:txBody>
          <a:bodyPr wrap="square" rtlCol="0">
            <a:spAutoFit/>
          </a:bodyPr>
          <a:lstStyle/>
          <a:p>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a:t>
            </a:r>
            <a:endParaRPr lang="en-US" dirty="0">
              <a:latin typeface="Times New Roman" pitchFamily="18" charset="0"/>
              <a:cs typeface="Times New Roman" pitchFamily="18" charset="0"/>
            </a:endParaRPr>
          </a:p>
        </p:txBody>
      </p:sp>
      <p:sp>
        <p:nvSpPr>
          <p:cNvPr id="12" name="TextBox 11"/>
          <p:cNvSpPr txBox="1"/>
          <p:nvPr/>
        </p:nvSpPr>
        <p:spPr>
          <a:xfrm>
            <a:off x="7493725" y="3537165"/>
            <a:ext cx="1371600" cy="1938992"/>
          </a:xfrm>
          <a:prstGeom prst="rect">
            <a:avLst/>
          </a:prstGeom>
          <a:solidFill>
            <a:srgbClr val="FFFF00"/>
          </a:solidFill>
        </p:spPr>
        <p:txBody>
          <a:bodyPr wrap="square" rtlCol="0">
            <a:spAutoFit/>
          </a:bodyPr>
          <a:lstStyle/>
          <a:p>
            <a:r>
              <a:rPr lang="en-US" sz="2400" dirty="0" err="1" smtClean="0">
                <a:latin typeface="Times New Roman" pitchFamily="18" charset="0"/>
                <a:cs typeface="Times New Roman" pitchFamily="18" charset="0"/>
              </a:rPr>
              <a:t>Phiếu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endParaRPr lang="en-US" sz="2400" dirty="0">
              <a:latin typeface="Times New Roman" pitchFamily="18" charset="0"/>
              <a:cs typeface="Times New Roman" pitchFamily="18" charset="0"/>
            </a:endParaRPr>
          </a:p>
        </p:txBody>
      </p:sp>
      <p:sp>
        <p:nvSpPr>
          <p:cNvPr id="13" name="TextBox 12"/>
          <p:cNvSpPr txBox="1"/>
          <p:nvPr/>
        </p:nvSpPr>
        <p:spPr>
          <a:xfrm>
            <a:off x="4207328" y="5505599"/>
            <a:ext cx="1198517" cy="1200329"/>
          </a:xfrm>
          <a:prstGeom prst="rect">
            <a:avLst/>
          </a:prstGeom>
          <a:solidFill>
            <a:srgbClr val="FFC000"/>
          </a:solidFill>
        </p:spPr>
        <p:txBody>
          <a:bodyPr wrap="square" rtlCol="0">
            <a:spAutoFit/>
          </a:bodyPr>
          <a:lstStyle/>
          <a:p>
            <a:r>
              <a:rPr lang="en-US" sz="2400" dirty="0" err="1" smtClean="0">
                <a:latin typeface="Times New Roman" pitchFamily="18" charset="0"/>
                <a:cs typeface="Times New Roman" pitchFamily="18" charset="0"/>
              </a:rPr>
              <a:t>Thang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endParaRPr lang="en-US" sz="2400" dirty="0" smtClean="0">
              <a:latin typeface="Times New Roman" pitchFamily="18" charset="0"/>
              <a:cs typeface="Times New Roman" pitchFamily="18" charset="0"/>
            </a:endParaRPr>
          </a:p>
        </p:txBody>
      </p:sp>
      <p:sp>
        <p:nvSpPr>
          <p:cNvPr id="14" name="TextBox 13"/>
          <p:cNvSpPr txBox="1"/>
          <p:nvPr/>
        </p:nvSpPr>
        <p:spPr>
          <a:xfrm>
            <a:off x="2775313" y="5464233"/>
            <a:ext cx="1198517" cy="1200329"/>
          </a:xfrm>
          <a:prstGeom prst="rect">
            <a:avLst/>
          </a:prstGeom>
          <a:solidFill>
            <a:srgbClr val="FFC000"/>
          </a:solidFill>
        </p:spPr>
        <p:txBody>
          <a:bodyPr wrap="square" rtlCol="0">
            <a:spAutoFit/>
          </a:bodyPr>
          <a:lstStyle/>
          <a:p>
            <a:r>
              <a:rPr lang="en-US" sz="2400" dirty="0" err="1" smtClean="0">
                <a:latin typeface="Times New Roman" pitchFamily="18" charset="0"/>
                <a:cs typeface="Times New Roman" pitchFamily="18" charset="0"/>
              </a:rPr>
              <a:t>Thang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endParaRPr lang="en-US" sz="2400" dirty="0" smtClean="0">
              <a:latin typeface="Times New Roman" pitchFamily="18" charset="0"/>
              <a:cs typeface="Times New Roman" pitchFamily="18" charset="0"/>
            </a:endParaRPr>
          </a:p>
        </p:txBody>
      </p:sp>
      <p:sp>
        <p:nvSpPr>
          <p:cNvPr id="15" name="TextBox 14">
            <a:hlinkClick r:id="rId2" action="ppaction://hlinksldjump"/>
          </p:cNvPr>
          <p:cNvSpPr txBox="1"/>
          <p:nvPr/>
        </p:nvSpPr>
        <p:spPr>
          <a:xfrm>
            <a:off x="5592740" y="5481650"/>
            <a:ext cx="1700349" cy="1200329"/>
          </a:xfrm>
          <a:prstGeom prst="rect">
            <a:avLst/>
          </a:prstGeom>
          <a:solidFill>
            <a:srgbClr val="FFC000"/>
          </a:solidFill>
        </p:spPr>
        <p:txBody>
          <a:bodyPr wrap="square" rtlCol="0">
            <a:spAutoFit/>
          </a:bodyPr>
          <a:lstStyle/>
          <a:p>
            <a:r>
              <a:rPr lang="en-US" sz="2400" dirty="0" err="1" smtClean="0">
                <a:latin typeface="Times New Roman" pitchFamily="18" charset="0"/>
                <a:cs typeface="Times New Roman" pitchFamily="18" charset="0"/>
              </a:rPr>
              <a:t>Thang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endParaRPr lang="en-US" sz="2400" dirty="0" smtClean="0">
              <a:latin typeface="Times New Roman" pitchFamily="18" charset="0"/>
              <a:cs typeface="Times New Roman" pitchFamily="18" charset="0"/>
            </a:endParaRPr>
          </a:p>
        </p:txBody>
      </p:sp>
      <p:cxnSp>
        <p:nvCxnSpPr>
          <p:cNvPr id="17" name="Straight Arrow Connector 16"/>
          <p:cNvCxnSpPr>
            <a:stCxn id="4" idx="1"/>
          </p:cNvCxnSpPr>
          <p:nvPr/>
        </p:nvCxnSpPr>
        <p:spPr>
          <a:xfrm flipH="1">
            <a:off x="1143000" y="2404140"/>
            <a:ext cx="1734094" cy="4146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852057" y="2696527"/>
            <a:ext cx="629739" cy="703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25784" y="2664914"/>
            <a:ext cx="418555" cy="7348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52257" y="2689248"/>
            <a:ext cx="1443379" cy="791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48003" y="2404140"/>
            <a:ext cx="2585355" cy="11755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3575960" y="4846347"/>
            <a:ext cx="397870" cy="66065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483372" y="4820947"/>
            <a:ext cx="88628" cy="68465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5" idx="0"/>
          </p:cNvCxnSpPr>
          <p:nvPr/>
        </p:nvCxnSpPr>
        <p:spPr>
          <a:xfrm>
            <a:off x="4864576" y="4820947"/>
            <a:ext cx="1578339" cy="66070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33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arn(inVertical)">
                                      <p:cBhvr>
                                        <p:cTn id="73" dur="500"/>
                                        <p:tgtEl>
                                          <p:spTgt spid="3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barn(inVertical)">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barn(inVertical)">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228600"/>
            <a:ext cx="3200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endParaRPr lang="en-US" sz="2800" dirty="0">
              <a:latin typeface="Times New Roman" pitchFamily="18" charset="0"/>
              <a:cs typeface="Times New Roman" pitchFamily="18" charset="0"/>
            </a:endParaRPr>
          </a:p>
        </p:txBody>
      </p:sp>
      <p:sp>
        <p:nvSpPr>
          <p:cNvPr id="5" name="Rectangle 4"/>
          <p:cNvSpPr/>
          <p:nvPr/>
        </p:nvSpPr>
        <p:spPr>
          <a:xfrm>
            <a:off x="195943" y="2290355"/>
            <a:ext cx="17526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endParaRPr lang="en-US" sz="2800" dirty="0">
              <a:latin typeface="Times New Roman" pitchFamily="18" charset="0"/>
              <a:cs typeface="Times New Roman" pitchFamily="18" charset="0"/>
            </a:endParaRPr>
          </a:p>
        </p:txBody>
      </p:sp>
      <p:sp>
        <p:nvSpPr>
          <p:cNvPr id="7" name="Rectangle 6"/>
          <p:cNvSpPr/>
          <p:nvPr/>
        </p:nvSpPr>
        <p:spPr>
          <a:xfrm>
            <a:off x="4800600" y="2290355"/>
            <a:ext cx="16764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endParaRPr lang="en-US" sz="2800" dirty="0">
              <a:latin typeface="Times New Roman" pitchFamily="18" charset="0"/>
              <a:cs typeface="Times New Roman" pitchFamily="18" charset="0"/>
            </a:endParaRPr>
          </a:p>
        </p:txBody>
      </p:sp>
      <p:sp>
        <p:nvSpPr>
          <p:cNvPr id="8" name="Rectangle 7"/>
          <p:cNvSpPr/>
          <p:nvPr/>
        </p:nvSpPr>
        <p:spPr>
          <a:xfrm>
            <a:off x="7086600" y="2290355"/>
            <a:ext cx="16764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a:t>
            </a:r>
            <a:endParaRPr lang="en-US" sz="2800" dirty="0">
              <a:latin typeface="Times New Roman" pitchFamily="18" charset="0"/>
              <a:cs typeface="Times New Roman" pitchFamily="18" charset="0"/>
            </a:endParaRPr>
          </a:p>
        </p:txBody>
      </p:sp>
      <p:sp>
        <p:nvSpPr>
          <p:cNvPr id="9" name="Rectangle 8"/>
          <p:cNvSpPr/>
          <p:nvPr/>
        </p:nvSpPr>
        <p:spPr>
          <a:xfrm>
            <a:off x="533400" y="4619897"/>
            <a:ext cx="2057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endParaRPr lang="en-US" sz="2800" dirty="0">
              <a:latin typeface="Times New Roman" pitchFamily="18" charset="0"/>
              <a:cs typeface="Times New Roman" pitchFamily="18" charset="0"/>
            </a:endParaRPr>
          </a:p>
        </p:txBody>
      </p:sp>
      <p:sp>
        <p:nvSpPr>
          <p:cNvPr id="10" name="Rectangle 9">
            <a:hlinkClick r:id="rId2" action="ppaction://hlinksldjump"/>
          </p:cNvPr>
          <p:cNvSpPr/>
          <p:nvPr/>
        </p:nvSpPr>
        <p:spPr>
          <a:xfrm>
            <a:off x="4572000" y="5715000"/>
            <a:ext cx="18288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miệng</a:t>
            </a:r>
            <a:endParaRPr lang="en-US" sz="2800" dirty="0">
              <a:latin typeface="Times New Roman" pitchFamily="18" charset="0"/>
              <a:cs typeface="Times New Roman" pitchFamily="18" charset="0"/>
            </a:endParaRPr>
          </a:p>
        </p:txBody>
      </p:sp>
      <p:sp>
        <p:nvSpPr>
          <p:cNvPr id="11" name="Rectangle 10"/>
          <p:cNvSpPr/>
          <p:nvPr/>
        </p:nvSpPr>
        <p:spPr>
          <a:xfrm>
            <a:off x="4615543" y="4162697"/>
            <a:ext cx="18288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Đặt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endParaRPr lang="en-US" sz="2800" dirty="0">
              <a:latin typeface="Times New Roman" pitchFamily="18" charset="0"/>
              <a:cs typeface="Times New Roman" pitchFamily="18" charset="0"/>
            </a:endParaRPr>
          </a:p>
        </p:txBody>
      </p:sp>
      <p:sp>
        <p:nvSpPr>
          <p:cNvPr id="12" name="Rectangle 11"/>
          <p:cNvSpPr/>
          <p:nvPr/>
        </p:nvSpPr>
        <p:spPr>
          <a:xfrm>
            <a:off x="2590800" y="2290355"/>
            <a:ext cx="1752600"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cố</a:t>
            </a:r>
            <a:endParaRPr lang="en-US" sz="2800" dirty="0">
              <a:latin typeface="Times New Roman" pitchFamily="18" charset="0"/>
              <a:cs typeface="Times New Roman" pitchFamily="18" charset="0"/>
            </a:endParaRPr>
          </a:p>
        </p:txBody>
      </p:sp>
      <p:cxnSp>
        <p:nvCxnSpPr>
          <p:cNvPr id="14" name="Straight Arrow Connector 13"/>
          <p:cNvCxnSpPr/>
          <p:nvPr/>
        </p:nvCxnSpPr>
        <p:spPr>
          <a:xfrm>
            <a:off x="5867400" y="1143000"/>
            <a:ext cx="1905000" cy="11473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0"/>
          </p:cNvCxnSpPr>
          <p:nvPr/>
        </p:nvCxnSpPr>
        <p:spPr>
          <a:xfrm>
            <a:off x="4953000" y="1143000"/>
            <a:ext cx="685800" cy="11473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454037" y="1143000"/>
            <a:ext cx="660763" cy="11473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072244" y="1143000"/>
            <a:ext cx="1899556" cy="11168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p:cNvCxnSpPr>
          <p:nvPr/>
        </p:nvCxnSpPr>
        <p:spPr>
          <a:xfrm flipV="1">
            <a:off x="2590800" y="4419601"/>
            <a:ext cx="2024743" cy="65749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0" idx="1"/>
          </p:cNvCxnSpPr>
          <p:nvPr/>
        </p:nvCxnSpPr>
        <p:spPr>
          <a:xfrm>
            <a:off x="2590800" y="5077097"/>
            <a:ext cx="1981200" cy="1095103"/>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36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circle(in)">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êu đề 1"/>
          <p:cNvSpPr>
            <a:spLocks noGrp="1"/>
          </p:cNvSpPr>
          <p:nvPr>
            <p:ph type="title"/>
          </p:nvPr>
        </p:nvSpPr>
        <p:spPr>
          <a:xfrm>
            <a:off x="228600" y="76200"/>
            <a:ext cx="8229600" cy="1143000"/>
          </a:xfrm>
        </p:spPr>
        <p:txBody>
          <a:bodyPr/>
          <a:lstStyle/>
          <a:p>
            <a:pPr eaLnBrk="1" hangingPunct="1"/>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hành</a:t>
            </a:r>
            <a:endParaRPr lang="en-US" sz="3600" b="1" dirty="0">
              <a:solidFill>
                <a:srgbClr val="FF0000"/>
              </a:solidFill>
              <a:latin typeface="Times New Roman" pitchFamily="18" charset="0"/>
              <a:cs typeface="Times New Roman" pitchFamily="18" charset="0"/>
            </a:endParaRPr>
          </a:p>
        </p:txBody>
      </p:sp>
      <p:sp>
        <p:nvSpPr>
          <p:cNvPr id="3" name="Chỗ dành sẵn cho Nội dung 2"/>
          <p:cNvSpPr>
            <a:spLocks noGrp="1"/>
          </p:cNvSpPr>
          <p:nvPr>
            <p:ph idx="1"/>
          </p:nvPr>
        </p:nvSpPr>
        <p:spPr>
          <a:xfrm>
            <a:off x="0" y="1524000"/>
            <a:ext cx="9144000" cy="4308475"/>
          </a:xfrm>
        </p:spPr>
        <p:txBody>
          <a:bodyPr>
            <a:normAutofit lnSpcReduction="10000"/>
          </a:bodyPr>
          <a:lstStyle/>
          <a:p>
            <a:pPr marL="0" indent="0" eaLnBrk="1" hangingPunct="1">
              <a:buFont typeface="Arial" charset="0"/>
              <a:buNone/>
            </a:pPr>
            <a:r>
              <a:rPr lang="en-US" b="1" i="1" dirty="0">
                <a:latin typeface="Times New Roman" pitchFamily="18" charset="0"/>
                <a:cs typeface="Times New Roman" pitchFamily="18" charset="0"/>
              </a:rPr>
              <a:t> </a:t>
            </a:r>
            <a:r>
              <a:rPr lang="en-US" b="1" i="1" dirty="0" smtClean="0">
                <a:latin typeface="Times New Roman" pitchFamily="18" charset="0"/>
                <a:cs typeface="Times New Roman" pitchFamily="18" charset="0"/>
              </a:rPr>
              <a:t>		</a:t>
            </a:r>
            <a:r>
              <a:rPr lang="en-US" b="1" i="1" u="sng" dirty="0" err="1" smtClean="0">
                <a:solidFill>
                  <a:srgbClr val="7030A0"/>
                </a:solidFill>
                <a:latin typeface="Times New Roman" pitchFamily="18" charset="0"/>
                <a:cs typeface="Times New Roman" pitchFamily="18" charset="0"/>
              </a:rPr>
              <a:t>Làm</a:t>
            </a:r>
            <a:r>
              <a:rPr lang="en-US" b="1" i="1" u="sng" dirty="0" smtClean="0">
                <a:solidFill>
                  <a:srgbClr val="7030A0"/>
                </a:solidFill>
                <a:latin typeface="Times New Roman" pitchFamily="18" charset="0"/>
                <a:cs typeface="Times New Roman" pitchFamily="18" charset="0"/>
              </a:rPr>
              <a:t> </a:t>
            </a:r>
            <a:r>
              <a:rPr lang="en-US" b="1" i="1" u="sng" dirty="0" err="1">
                <a:solidFill>
                  <a:srgbClr val="7030A0"/>
                </a:solidFill>
                <a:latin typeface="Times New Roman" pitchFamily="18" charset="0"/>
                <a:cs typeface="Times New Roman" pitchFamily="18" charset="0"/>
              </a:rPr>
              <a:t>việc</a:t>
            </a:r>
            <a:r>
              <a:rPr lang="en-US" b="1" i="1" u="sng" dirty="0">
                <a:solidFill>
                  <a:srgbClr val="7030A0"/>
                </a:solidFill>
                <a:latin typeface="Times New Roman" pitchFamily="18" charset="0"/>
                <a:cs typeface="Times New Roman" pitchFamily="18" charset="0"/>
              </a:rPr>
              <a:t> </a:t>
            </a:r>
            <a:r>
              <a:rPr lang="en-US" b="1" i="1" u="sng" dirty="0" err="1">
                <a:solidFill>
                  <a:srgbClr val="7030A0"/>
                </a:solidFill>
                <a:latin typeface="Times New Roman" pitchFamily="18" charset="0"/>
                <a:cs typeface="Times New Roman" pitchFamily="18" charset="0"/>
              </a:rPr>
              <a:t>nhóm</a:t>
            </a:r>
            <a:r>
              <a:rPr lang="en-US" b="1" i="1" u="sng" dirty="0">
                <a:solidFill>
                  <a:srgbClr val="7030A0"/>
                </a:solidFill>
                <a:latin typeface="Times New Roman" pitchFamily="18" charset="0"/>
                <a:cs typeface="Times New Roman" pitchFamily="18" charset="0"/>
              </a:rPr>
              <a:t>:</a:t>
            </a:r>
          </a:p>
          <a:p>
            <a:pPr marL="0" indent="0" eaLnBrk="1" hangingPunct="1">
              <a:buNone/>
            </a:pPr>
            <a:r>
              <a:rPr lang="en-US" sz="26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Thiết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Â</a:t>
            </a:r>
            <a:r>
              <a:rPr lang="en-US" sz="2400" b="1" dirty="0" err="1" smtClean="0">
                <a:latin typeface="Times New Roman" pitchFamily="18" charset="0"/>
                <a:cs typeface="Times New Roman" pitchFamily="18" charset="0"/>
              </a:rPr>
              <a:t>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nhạc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M</a:t>
            </a:r>
            <a:r>
              <a:rPr lang="en-US" sz="2400" b="1" dirty="0" err="1" smtClean="0">
                <a:latin typeface="Times New Roman" pitchFamily="18" charset="0"/>
                <a:cs typeface="Times New Roman" pitchFamily="18" charset="0"/>
              </a:rPr>
              <a:t>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dục</a:t>
            </a:r>
            <a:endParaRPr lang="en-US" sz="2400" b="1" dirty="0">
              <a:latin typeface="Times New Roman" pitchFamily="18" charset="0"/>
              <a:cs typeface="Times New Roman" pitchFamily="18" charset="0"/>
            </a:endParaRPr>
          </a:p>
          <a:p>
            <a:pPr marL="0" indent="0" eaLnBrk="1" hangingPunct="1">
              <a:buNone/>
            </a:pPr>
            <a:r>
              <a:rPr lang="en-US" sz="2400" b="1" dirty="0" smtClean="0">
                <a:latin typeface="Times New Roman" pitchFamily="18" charset="0"/>
                <a:cs typeface="Times New Roman" pitchFamily="18" charset="0"/>
              </a:rPr>
              <a:t>	-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a:t>
            </a:r>
            <a:r>
              <a:rPr lang="vi-VN" sz="2400" b="1" dirty="0">
                <a:latin typeface="Times New Roman" pitchFamily="18" charset="0"/>
                <a:cs typeface="Times New Roman" pitchFamily="18" charset="0"/>
              </a:rPr>
              <a:t>ư</a:t>
            </a:r>
            <a:r>
              <a:rPr lang="en-US" sz="2400" b="1" dirty="0" err="1">
                <a:latin typeface="Times New Roman" pitchFamily="18" charset="0"/>
                <a:cs typeface="Times New Roman" pitchFamily="18" charset="0"/>
              </a:rPr>
              <a:t>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Â</a:t>
            </a:r>
            <a:r>
              <a:rPr lang="en-US" sz="2400" b="1" dirty="0" err="1" smtClean="0">
                <a:latin typeface="Times New Roman" pitchFamily="18" charset="0"/>
                <a:cs typeface="Times New Roman" pitchFamily="18" charset="0"/>
              </a:rPr>
              <a:t>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dục</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smtClean="0">
                <a:latin typeface="Times New Roman" pitchFamily="18" charset="0"/>
                <a:cs typeface="Times New Roman" pitchFamily="18" charset="0"/>
              </a:rPr>
              <a:t>.</a:t>
            </a:r>
          </a:p>
          <a:p>
            <a:pPr marL="0" indent="0" eaLnBrk="1" hangingPunct="1">
              <a:buNone/>
            </a:pPr>
            <a:r>
              <a:rPr lang="en-US" sz="2400" b="1" dirty="0" smtClean="0">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Yêu</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cầu</a:t>
            </a:r>
            <a:r>
              <a:rPr lang="en-US" b="1" u="sng" dirty="0" smtClean="0">
                <a:solidFill>
                  <a:srgbClr val="FF0000"/>
                </a:solidFill>
                <a:latin typeface="Times New Roman" pitchFamily="18" charset="0"/>
                <a:cs typeface="Times New Roman" pitchFamily="18" charset="0"/>
              </a:rPr>
              <a:t>:</a:t>
            </a:r>
            <a:endParaRPr lang="en-US" b="1" u="sng" dirty="0">
              <a:solidFill>
                <a:srgbClr val="FF0000"/>
              </a:solidFill>
              <a:latin typeface="Times New Roman" pitchFamily="18" charset="0"/>
              <a:cs typeface="Times New Roman" pitchFamily="18" charset="0"/>
            </a:endParaRPr>
          </a:p>
          <a:p>
            <a:pPr marL="0" indent="0" eaLnBrk="1" hangingPunct="1">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Thảo</a:t>
            </a:r>
            <a:r>
              <a:rPr lang="en-US" sz="2600" b="1" dirty="0" smtClean="0">
                <a:latin typeface="Times New Roman" pitchFamily="18" charset="0"/>
                <a:cs typeface="Times New Roman" pitchFamily="18" charset="0"/>
              </a:rPr>
              <a:t> </a:t>
            </a:r>
            <a:r>
              <a:rPr lang="en-US" sz="2600" b="1" dirty="0" err="1">
                <a:latin typeface="Times New Roman" pitchFamily="18" charset="0"/>
                <a:cs typeface="Times New Roman" pitchFamily="18" charset="0"/>
              </a:rPr>
              <a:t>luận</a:t>
            </a:r>
            <a:endParaRPr lang="en-US" sz="2600" b="1" dirty="0">
              <a:latin typeface="Times New Roman" pitchFamily="18" charset="0"/>
              <a:cs typeface="Times New Roman" pitchFamily="18" charset="0"/>
            </a:endParaRPr>
          </a:p>
          <a:p>
            <a:pPr marL="0" indent="0" eaLnBrk="1" hangingPunct="1">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Thống</a:t>
            </a:r>
            <a:r>
              <a:rPr lang="en-US" sz="2600" b="1" dirty="0" smtClean="0">
                <a:latin typeface="Times New Roman" pitchFamily="18" charset="0"/>
                <a:cs typeface="Times New Roman" pitchFamily="18" charset="0"/>
              </a:rPr>
              <a:t> </a:t>
            </a:r>
            <a:r>
              <a:rPr lang="en-US" sz="2600" b="1" dirty="0" err="1">
                <a:latin typeface="Times New Roman" pitchFamily="18" charset="0"/>
                <a:cs typeface="Times New Roman" pitchFamily="18" charset="0"/>
              </a:rPr>
              <a:t>nhất</a:t>
            </a:r>
            <a:r>
              <a:rPr lang="en-US" sz="2600" b="1" dirty="0">
                <a:latin typeface="Times New Roman" pitchFamily="18" charset="0"/>
                <a:cs typeface="Times New Roman" pitchFamily="18" charset="0"/>
              </a:rPr>
              <a:t> ý </a:t>
            </a:r>
            <a:r>
              <a:rPr lang="en-US" sz="2600" b="1" dirty="0" err="1">
                <a:latin typeface="Times New Roman" pitchFamily="18" charset="0"/>
                <a:cs typeface="Times New Roman" pitchFamily="18" charset="0"/>
              </a:rPr>
              <a:t>kiến</a:t>
            </a:r>
            <a:endParaRPr lang="en-US" sz="2600" b="1" dirty="0">
              <a:latin typeface="Times New Roman" pitchFamily="18" charset="0"/>
              <a:cs typeface="Times New Roman" pitchFamily="18" charset="0"/>
            </a:endParaRPr>
          </a:p>
          <a:p>
            <a:pPr marL="0" indent="0" eaLnBrk="1" hangingPunct="1">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Trình</a:t>
            </a:r>
            <a:r>
              <a:rPr lang="en-US" sz="2600" b="1" dirty="0" smtClean="0">
                <a:latin typeface="Times New Roman" pitchFamily="18" charset="0"/>
                <a:cs typeface="Times New Roman" pitchFamily="18" charset="0"/>
              </a:rPr>
              <a:t> </a:t>
            </a:r>
            <a:r>
              <a:rPr lang="en-US" sz="2600" b="1" dirty="0" err="1">
                <a:latin typeface="Times New Roman" pitchFamily="18" charset="0"/>
                <a:cs typeface="Times New Roman" pitchFamily="18" charset="0"/>
              </a:rPr>
              <a:t>bày</a:t>
            </a:r>
            <a:endParaRPr lang="en-US" sz="2600" b="1" dirty="0">
              <a:latin typeface="Times New Roman" pitchFamily="18" charset="0"/>
              <a:cs typeface="Times New Roman" pitchFamily="18" charset="0"/>
            </a:endParaRPr>
          </a:p>
          <a:p>
            <a:pPr marL="0" indent="0" eaLnBrk="1" hangingPunct="1">
              <a:buNone/>
            </a:pPr>
            <a:r>
              <a:rPr lang="en-US" sz="2600"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eaLnBrk="1" hangingPunct="1">
              <a:buFont typeface="Arial" charse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38864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0" y="0"/>
            <a:ext cx="9144000" cy="2838450"/>
          </a:xfrm>
        </p:spPr>
        <p:txBody>
          <a:bodyPr/>
          <a:lstStyle/>
          <a:p>
            <a:pPr eaLnBrk="1" hangingPunct="1"/>
            <a:r>
              <a:rPr lang="en-US" altLang="en-US" sz="4000" b="1" dirty="0" smtClean="0">
                <a:solidFill>
                  <a:srgbClr val="002060"/>
                </a:solidFill>
                <a:latin typeface="Times New Roman" pitchFamily="18" charset="0"/>
                <a:cs typeface="Times New Roman" pitchFamily="18" charset="0"/>
              </a:rPr>
              <a:t>HƯỚNG </a:t>
            </a:r>
            <a:r>
              <a:rPr lang="en-US" altLang="en-US" sz="4000" b="1" dirty="0">
                <a:solidFill>
                  <a:srgbClr val="002060"/>
                </a:solidFill>
                <a:latin typeface="Times New Roman" pitchFamily="18" charset="0"/>
                <a:cs typeface="Times New Roman" pitchFamily="18" charset="0"/>
              </a:rPr>
              <a:t>DẪN</a:t>
            </a:r>
          </a:p>
          <a:p>
            <a:pPr eaLnBrk="1" hangingPunct="1"/>
            <a:r>
              <a:rPr lang="en-US" altLang="en-US" sz="4000" b="1" dirty="0" err="1">
                <a:solidFill>
                  <a:srgbClr val="002060"/>
                </a:solidFill>
                <a:latin typeface="Times New Roman" pitchFamily="18" charset="0"/>
                <a:cs typeface="Times New Roman" pitchFamily="18" charset="0"/>
              </a:rPr>
              <a:t>Đánh</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giá</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th</a:t>
            </a:r>
            <a:r>
              <a:rPr lang="vi-VN" altLang="en-US" sz="4000" b="1" dirty="0">
                <a:solidFill>
                  <a:srgbClr val="002060"/>
                </a:solidFill>
                <a:latin typeface="Times New Roman" pitchFamily="18" charset="0"/>
                <a:cs typeface="Times New Roman" pitchFamily="18" charset="0"/>
              </a:rPr>
              <a:t>ư</a:t>
            </a:r>
            <a:r>
              <a:rPr lang="en-US" altLang="en-US" sz="4000" b="1" dirty="0" err="1">
                <a:solidFill>
                  <a:srgbClr val="002060"/>
                </a:solidFill>
                <a:latin typeface="Times New Roman" pitchFamily="18" charset="0"/>
                <a:cs typeface="Times New Roman" pitchFamily="18" charset="0"/>
              </a:rPr>
              <a:t>ờng</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xuyên</a:t>
            </a:r>
            <a:endParaRPr lang="en-US" altLang="en-US" sz="4000" b="1" dirty="0">
              <a:solidFill>
                <a:srgbClr val="002060"/>
              </a:solidFill>
              <a:latin typeface="Times New Roman" pitchFamily="18" charset="0"/>
              <a:cs typeface="Times New Roman" pitchFamily="18" charset="0"/>
            </a:endParaRPr>
          </a:p>
          <a:p>
            <a:pPr eaLnBrk="1" hangingPunct="1"/>
            <a:r>
              <a:rPr lang="en-US" altLang="en-US" sz="4000" b="1" dirty="0" err="1">
                <a:solidFill>
                  <a:srgbClr val="002060"/>
                </a:solidFill>
                <a:latin typeface="Times New Roman" pitchFamily="18" charset="0"/>
                <a:cs typeface="Times New Roman" pitchFamily="18" charset="0"/>
              </a:rPr>
              <a:t>môn</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Âm</a:t>
            </a:r>
            <a:r>
              <a:rPr lang="en-US" altLang="en-US" sz="4000" b="1" dirty="0">
                <a:solidFill>
                  <a:srgbClr val="002060"/>
                </a:solidFill>
                <a:latin typeface="Times New Roman" pitchFamily="18" charset="0"/>
                <a:cs typeface="Times New Roman" pitchFamily="18" charset="0"/>
              </a:rPr>
              <a:t> </a:t>
            </a:r>
            <a:r>
              <a:rPr lang="en-US" altLang="en-US" sz="4000" b="1" dirty="0" err="1">
                <a:solidFill>
                  <a:srgbClr val="002060"/>
                </a:solidFill>
                <a:latin typeface="Times New Roman" pitchFamily="18" charset="0"/>
                <a:cs typeface="Times New Roman" pitchFamily="18" charset="0"/>
              </a:rPr>
              <a:t>nhạc</a:t>
            </a:r>
            <a:r>
              <a:rPr lang="en-US" altLang="en-US" sz="4000" b="1" dirty="0">
                <a:solidFill>
                  <a:srgbClr val="002060"/>
                </a:solidFill>
                <a:latin typeface="Times New Roman" pitchFamily="18" charset="0"/>
                <a:cs typeface="Times New Roman" pitchFamily="18" charset="0"/>
              </a:rPr>
              <a:t> </a:t>
            </a:r>
          </a:p>
        </p:txBody>
      </p:sp>
      <p:pic>
        <p:nvPicPr>
          <p:cNvPr id="14338" name="Hình ảnh 1"/>
          <p:cNvPicPr>
            <a:picLocks noChangeAspect="1"/>
          </p:cNvPicPr>
          <p:nvPr/>
        </p:nvPicPr>
        <p:blipFill>
          <a:blip r:embed="rId3" cstate="print"/>
          <a:srcRect/>
          <a:stretch>
            <a:fillRect/>
          </a:stretch>
        </p:blipFill>
        <p:spPr bwMode="auto">
          <a:xfrm>
            <a:off x="1752600" y="2209800"/>
            <a:ext cx="5638800" cy="4534908"/>
          </a:xfrm>
          <a:prstGeom prst="rect">
            <a:avLst/>
          </a:prstGeom>
          <a:noFill/>
          <a:ln w="9525">
            <a:noFill/>
            <a:miter lim="800000"/>
            <a:headEnd/>
            <a:tailEnd/>
          </a:ln>
        </p:spPr>
      </p:pic>
    </p:spTree>
    <p:extLst>
      <p:ext uri="{BB962C8B-B14F-4D97-AF65-F5344CB8AC3E}">
        <p14:creationId xmlns:p14="http://schemas.microsoft.com/office/powerpoint/2010/main" val="3655627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11">
            <a:extLst>
              <a:ext uri="{FF2B5EF4-FFF2-40B4-BE49-F238E27FC236}">
                <a16:creationId xmlns:a16="http://schemas.microsoft.com/office/drawing/2014/main" xmlns="" id="{FD604510-A88A-4410-9090-9FFCC34FF2DD}"/>
              </a:ext>
            </a:extLst>
          </p:cNvPr>
          <p:cNvSpPr/>
          <p:nvPr/>
        </p:nvSpPr>
        <p:spPr>
          <a:xfrm>
            <a:off x="161925" y="122238"/>
            <a:ext cx="1348979" cy="1408113"/>
          </a:xfrm>
          <a:prstGeom prst="roundRect">
            <a:avLst/>
          </a:prstGeom>
          <a:solidFill>
            <a:schemeClr val="bg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rgbClr val="FF0000"/>
                </a:solidFill>
              </a:rPr>
              <a:t>TẬP HUẤN</a:t>
            </a:r>
          </a:p>
        </p:txBody>
      </p:sp>
      <p:sp>
        <p:nvSpPr>
          <p:cNvPr id="26" name="Rounded Rectangle 11">
            <a:extLst>
              <a:ext uri="{FF2B5EF4-FFF2-40B4-BE49-F238E27FC236}">
                <a16:creationId xmlns:a16="http://schemas.microsoft.com/office/drawing/2014/main" xmlns="" id="{15554BE5-65ED-4559-BA48-05BEF5FF5F15}"/>
              </a:ext>
            </a:extLst>
          </p:cNvPr>
          <p:cNvSpPr/>
          <p:nvPr/>
        </p:nvSpPr>
        <p:spPr>
          <a:xfrm>
            <a:off x="88106" y="3192464"/>
            <a:ext cx="1422798" cy="1787525"/>
          </a:xfrm>
          <a:prstGeom prst="roundRect">
            <a:avLst/>
          </a:prstGeom>
          <a:solidFill>
            <a:schemeClr val="bg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800" b="1" dirty="0">
                <a:solidFill>
                  <a:srgbClr val="FF0000"/>
                </a:solidFill>
                <a:latin typeface="Times New Roman" panose="02020603050405020304" pitchFamily="18" charset="0"/>
                <a:cs typeface="Times New Roman" panose="02020603050405020304" pitchFamily="18" charset="0"/>
              </a:rPr>
              <a:t>ÁP DỤNG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2" name="Rounded Rectangle 11">
            <a:extLst>
              <a:ext uri="{FF2B5EF4-FFF2-40B4-BE49-F238E27FC236}">
                <a16:creationId xmlns:a16="http://schemas.microsoft.com/office/drawing/2014/main" xmlns="" id="{F7795F80-618A-4F7C-8623-84EBB9163E60}"/>
              </a:ext>
            </a:extLst>
          </p:cNvPr>
          <p:cNvSpPr/>
          <p:nvPr/>
        </p:nvSpPr>
        <p:spPr>
          <a:xfrm>
            <a:off x="2514600" y="246857"/>
            <a:ext cx="6559154" cy="950912"/>
          </a:xfrm>
          <a:prstGeom prst="roundRect">
            <a:avLst/>
          </a:prstGeom>
          <a:solidFill>
            <a:schemeClr val="bg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0000CC"/>
                </a:solidFill>
              </a:rPr>
              <a:t>Tất cả giáo viên đều nắm được PP, kĩ thuật ĐGTX và áp dụng vào thực tế </a:t>
            </a:r>
          </a:p>
        </p:txBody>
      </p:sp>
      <p:sp>
        <p:nvSpPr>
          <p:cNvPr id="33" name="Rounded Rectangle 11">
            <a:extLst>
              <a:ext uri="{FF2B5EF4-FFF2-40B4-BE49-F238E27FC236}">
                <a16:creationId xmlns:a16="http://schemas.microsoft.com/office/drawing/2014/main" xmlns="" id="{C27473B6-4D69-49F3-9220-17DDD22EBDD0}"/>
              </a:ext>
            </a:extLst>
          </p:cNvPr>
          <p:cNvSpPr/>
          <p:nvPr/>
        </p:nvSpPr>
        <p:spPr>
          <a:xfrm>
            <a:off x="2536032" y="1530351"/>
            <a:ext cx="6537722" cy="1158875"/>
          </a:xfrm>
          <a:prstGeom prst="roundRect">
            <a:avLst/>
          </a:prstGeom>
          <a:solidFill>
            <a:schemeClr val="bg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0000CC"/>
                </a:solidFill>
                <a:latin typeface="Times New Roman" panose="02020603050405020304" pitchFamily="18" charset="0"/>
                <a:cs typeface="Times New Roman" panose="02020603050405020304" pitchFamily="18" charset="0"/>
              </a:rPr>
              <a:t>Thực hành đa dạng các PP, kỹ thuật đánh giá một cách linh hoạt, không dập khuôn, máy móc</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34" name="Rounded Rectangle 11">
            <a:extLst>
              <a:ext uri="{FF2B5EF4-FFF2-40B4-BE49-F238E27FC236}">
                <a16:creationId xmlns:a16="http://schemas.microsoft.com/office/drawing/2014/main" xmlns="" id="{7C671973-57B5-470B-9D72-06C9B016FC4B}"/>
              </a:ext>
            </a:extLst>
          </p:cNvPr>
          <p:cNvSpPr/>
          <p:nvPr/>
        </p:nvSpPr>
        <p:spPr>
          <a:xfrm>
            <a:off x="2557462" y="3011488"/>
            <a:ext cx="6538913" cy="1728787"/>
          </a:xfrm>
          <a:prstGeom prst="roundRect">
            <a:avLst/>
          </a:prstGeom>
          <a:solidFill>
            <a:schemeClr val="bg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sz="2400" b="1" dirty="0">
                <a:solidFill>
                  <a:srgbClr val="FF0000"/>
                </a:solidFill>
                <a:latin typeface="Times New Roman" panose="02020603050405020304" pitchFamily="18" charset="0"/>
                <a:cs typeface="Times New Roman" panose="02020603050405020304" pitchFamily="18" charset="0"/>
              </a:rPr>
              <a:t>Khi nhận xét bằng lời: </a:t>
            </a:r>
            <a:r>
              <a:rPr lang="vi-VN" sz="2400" b="1" dirty="0">
                <a:solidFill>
                  <a:srgbClr val="0000CC"/>
                </a:solidFill>
                <a:latin typeface="Times New Roman" panose="02020603050405020304" pitchFamily="18" charset="0"/>
                <a:cs typeface="Times New Roman" panose="02020603050405020304" pitchFamily="18" charset="0"/>
              </a:rPr>
              <a:t>Kiên trì thay đổi để tăng tối đa động viên khuyến khích, tạo hứng thú học tập cho HS.</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35" name="Rounded Rectangle 11">
            <a:extLst>
              <a:ext uri="{FF2B5EF4-FFF2-40B4-BE49-F238E27FC236}">
                <a16:creationId xmlns:a16="http://schemas.microsoft.com/office/drawing/2014/main" xmlns="" id="{DD3A5B9F-92A5-40F6-870B-5DEE963F6548}"/>
              </a:ext>
            </a:extLst>
          </p:cNvPr>
          <p:cNvSpPr/>
          <p:nvPr/>
        </p:nvSpPr>
        <p:spPr>
          <a:xfrm>
            <a:off x="2536032" y="5087938"/>
            <a:ext cx="6560344" cy="1593850"/>
          </a:xfrm>
          <a:prstGeom prst="roundRect">
            <a:avLst/>
          </a:prstGeom>
          <a:solidFill>
            <a:schemeClr val="bg1"/>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vi-VN" sz="2400" b="1" dirty="0">
                <a:solidFill>
                  <a:srgbClr val="FF0000"/>
                </a:solidFill>
                <a:latin typeface="Times New Roman" panose="02020603050405020304" pitchFamily="18" charset="0"/>
                <a:cs typeface="Times New Roman" panose="02020603050405020304" pitchFamily="18" charset="0"/>
              </a:rPr>
              <a:t>Khi chấm bài, nhận xét:</a:t>
            </a:r>
            <a:r>
              <a:rPr lang="vi-VN" sz="2400" b="1" dirty="0">
                <a:solidFill>
                  <a:srgbClr val="0000CC"/>
                </a:solidFill>
                <a:latin typeface="Times New Roman" panose="02020603050405020304" pitchFamily="18" charset="0"/>
                <a:cs typeface="Times New Roman" panose="02020603050405020304" pitchFamily="18" charset="0"/>
              </a:rPr>
              <a:t> GV đánh dấu, chỉ rõ chỗ đúng, chỗ sai, ghi lời nhận xét rõ ý: </a:t>
            </a:r>
            <a:r>
              <a:rPr lang="vi-VN" sz="2400" b="1" dirty="0">
                <a:solidFill>
                  <a:srgbClr val="FF0000"/>
                </a:solidFill>
                <a:latin typeface="Times New Roman" panose="02020603050405020304" pitchFamily="18" charset="0"/>
                <a:cs typeface="Times New Roman" panose="02020603050405020304" pitchFamily="18" charset="0"/>
              </a:rPr>
              <a:t>KHẲNG ĐỊNH, HỎI LẠI, KHUYẾN NGHỊ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6" name="Arrow: Right 35">
            <a:extLst>
              <a:ext uri="{FF2B5EF4-FFF2-40B4-BE49-F238E27FC236}">
                <a16:creationId xmlns:a16="http://schemas.microsoft.com/office/drawing/2014/main" xmlns="" id="{9CEAD4E8-B5FB-4FA8-9EA6-5CBB7248FF89}"/>
              </a:ext>
            </a:extLst>
          </p:cNvPr>
          <p:cNvSpPr/>
          <p:nvPr/>
        </p:nvSpPr>
        <p:spPr>
          <a:xfrm>
            <a:off x="1631157" y="500063"/>
            <a:ext cx="475060" cy="444500"/>
          </a:xfrm>
          <a:prstGeom prst="rightArrow">
            <a:avLst/>
          </a:prstGeom>
          <a:solidFill>
            <a:srgbClr val="99FF99"/>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vi-VN" sz="28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Arrow: Right 40">
            <a:extLst>
              <a:ext uri="{FF2B5EF4-FFF2-40B4-BE49-F238E27FC236}">
                <a16:creationId xmlns:a16="http://schemas.microsoft.com/office/drawing/2014/main" xmlns="" id="{14600CC4-73FB-4908-965E-2C98A1378FA2}"/>
              </a:ext>
            </a:extLst>
          </p:cNvPr>
          <p:cNvSpPr/>
          <p:nvPr/>
        </p:nvSpPr>
        <p:spPr>
          <a:xfrm>
            <a:off x="1878807" y="2065339"/>
            <a:ext cx="456010" cy="446087"/>
          </a:xfrm>
          <a:prstGeom prst="rightArrow">
            <a:avLst/>
          </a:prstGeom>
          <a:solidFill>
            <a:srgbClr val="99FF99"/>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vi-VN" sz="28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Arrow: Right 41">
            <a:extLst>
              <a:ext uri="{FF2B5EF4-FFF2-40B4-BE49-F238E27FC236}">
                <a16:creationId xmlns:a16="http://schemas.microsoft.com/office/drawing/2014/main" xmlns="" id="{0B8BC863-2707-414F-8D0D-3A64F8267DEB}"/>
              </a:ext>
            </a:extLst>
          </p:cNvPr>
          <p:cNvSpPr/>
          <p:nvPr/>
        </p:nvSpPr>
        <p:spPr>
          <a:xfrm>
            <a:off x="1869282" y="3616325"/>
            <a:ext cx="456010" cy="469900"/>
          </a:xfrm>
          <a:prstGeom prst="rightArrow">
            <a:avLst/>
          </a:prstGeom>
          <a:solidFill>
            <a:srgbClr val="99FF99"/>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vi-VN" sz="28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Arrow: Right 42">
            <a:extLst>
              <a:ext uri="{FF2B5EF4-FFF2-40B4-BE49-F238E27FC236}">
                <a16:creationId xmlns:a16="http://schemas.microsoft.com/office/drawing/2014/main" xmlns="" id="{76E4A48F-FDD7-47B9-B05B-CFEE9C5CC873}"/>
              </a:ext>
            </a:extLst>
          </p:cNvPr>
          <p:cNvSpPr/>
          <p:nvPr/>
        </p:nvSpPr>
        <p:spPr>
          <a:xfrm>
            <a:off x="1897856" y="5661025"/>
            <a:ext cx="457200" cy="446088"/>
          </a:xfrm>
          <a:prstGeom prst="rightArrow">
            <a:avLst/>
          </a:prstGeom>
          <a:solidFill>
            <a:srgbClr val="99FF99"/>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vi-VN" sz="28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ight Brace 15">
            <a:extLst>
              <a:ext uri="{FF2B5EF4-FFF2-40B4-BE49-F238E27FC236}">
                <a16:creationId xmlns:a16="http://schemas.microsoft.com/office/drawing/2014/main" xmlns="" id="{26B1F383-B679-40FC-8D5A-84C9093DB517}"/>
              </a:ext>
            </a:extLst>
          </p:cNvPr>
          <p:cNvSpPr/>
          <p:nvPr/>
        </p:nvSpPr>
        <p:spPr>
          <a:xfrm rot="10800000">
            <a:off x="1691879" y="2320925"/>
            <a:ext cx="186928" cy="3557588"/>
          </a:xfrm>
          <a:prstGeom prst="rightBrace">
            <a:avLst>
              <a:gd name="adj1" fmla="val 8333"/>
              <a:gd name="adj2" fmla="val 50199"/>
            </a:avLst>
          </a:prstGeom>
          <a:ln w="76200">
            <a:solidFill>
              <a:srgbClr val="C0000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vi-VN"/>
          </a:p>
        </p:txBody>
      </p:sp>
    </p:spTree>
    <p:extLst>
      <p:ext uri="{BB962C8B-B14F-4D97-AF65-F5344CB8AC3E}">
        <p14:creationId xmlns:p14="http://schemas.microsoft.com/office/powerpoint/2010/main" val="2503062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79860" y="727075"/>
            <a:ext cx="7814072" cy="685800"/>
          </a:xfrm>
        </p:spPr>
        <p:txBody>
          <a:bodyPr>
            <a:normAutofit fontScale="90000"/>
          </a:bodyPr>
          <a:lstStyle/>
          <a:p>
            <a:pPr algn="ctr" eaLnBrk="1" hangingPunct="1">
              <a:defRPr/>
            </a:pPr>
            <a:r>
              <a:rPr lang="en-US" altLang="en-US" sz="4000" b="1" dirty="0">
                <a:solidFill>
                  <a:schemeClr val="tx2"/>
                </a:solidFill>
              </a:rPr>
              <a:t/>
            </a:r>
            <a:br>
              <a:rPr lang="en-US" altLang="en-US" sz="4000" b="1" dirty="0">
                <a:solidFill>
                  <a:schemeClr val="tx2"/>
                </a:solidFill>
              </a:rPr>
            </a:br>
            <a:endParaRPr lang="en-US" altLang="en-US" sz="4000" dirty="0">
              <a:latin typeface="Arial" charset="0"/>
            </a:endParaRPr>
          </a:p>
        </p:txBody>
      </p:sp>
      <p:sp>
        <p:nvSpPr>
          <p:cNvPr id="5" name="Tiêu đề 1"/>
          <p:cNvSpPr txBox="1">
            <a:spLocks/>
          </p:cNvSpPr>
          <p:nvPr/>
        </p:nvSpPr>
        <p:spPr bwMode="auto">
          <a:xfrm>
            <a:off x="0" y="365126"/>
            <a:ext cx="9144000" cy="1338263"/>
          </a:xfrm>
          <a:prstGeom prst="rect">
            <a:avLst/>
          </a:prstGeom>
          <a:noFill/>
          <a:ln w="9525">
            <a:noFill/>
            <a:miter lim="800000"/>
            <a:headEnd/>
            <a:tailEnd/>
          </a:ln>
        </p:spPr>
        <p:txBody>
          <a:bodyPr anchor="ctr"/>
          <a:lstStyle/>
          <a:p>
            <a:pPr algn="ctr">
              <a:lnSpc>
                <a:spcPct val="90000"/>
              </a:lnSpc>
            </a:pPr>
            <a:r>
              <a:rPr lang="en-US" sz="3200" b="1" dirty="0" smtClean="0">
                <a:solidFill>
                  <a:srgbClr val="FF0000"/>
                </a:solidFill>
                <a:latin typeface="Times New Roman" pitchFamily="18" charset="0"/>
                <a:cs typeface="Times New Roman" pitchFamily="18" charset="0"/>
              </a:rPr>
              <a:t>MỘT </a:t>
            </a:r>
            <a:r>
              <a:rPr lang="en-US" sz="3200" b="1" dirty="0">
                <a:solidFill>
                  <a:srgbClr val="FF0000"/>
                </a:solidFill>
                <a:latin typeface="Times New Roman" pitchFamily="18" charset="0"/>
                <a:cs typeface="Times New Roman" pitchFamily="18" charset="0"/>
              </a:rPr>
              <a:t>SỐ KĨ THUẬT THƯỜNG SỬ DỤNG</a:t>
            </a:r>
          </a:p>
          <a:p>
            <a:pPr algn="ctr">
              <a:lnSpc>
                <a:spcPct val="90000"/>
              </a:lnSpc>
            </a:pPr>
            <a:r>
              <a:rPr lang="en-US" sz="3200" b="1" dirty="0">
                <a:solidFill>
                  <a:srgbClr val="FF0000"/>
                </a:solidFill>
                <a:latin typeface="Times New Roman" pitchFamily="18" charset="0"/>
                <a:cs typeface="Times New Roman" pitchFamily="18" charset="0"/>
              </a:rPr>
              <a:t>ĐỂ ĐGTX MÔN ÂM NHẠC</a:t>
            </a:r>
          </a:p>
        </p:txBody>
      </p:sp>
      <p:sp>
        <p:nvSpPr>
          <p:cNvPr id="24579" name="Chỗ dành sẵn cho Nội dung 2"/>
          <p:cNvSpPr>
            <a:spLocks noGrp="1"/>
          </p:cNvSpPr>
          <p:nvPr>
            <p:ph idx="1"/>
          </p:nvPr>
        </p:nvSpPr>
        <p:spPr>
          <a:xfrm>
            <a:off x="0" y="2057400"/>
            <a:ext cx="9144000" cy="3810000"/>
          </a:xfrm>
        </p:spPr>
        <p:txBody>
          <a:bodyPr>
            <a:normAutofit lnSpcReduction="10000"/>
          </a:bodyPr>
          <a:lstStyle/>
          <a:p>
            <a:pPr lvl="2"/>
            <a:r>
              <a:rPr lang="en-US" sz="3500" dirty="0" err="1">
                <a:latin typeface="Times New Roman" pitchFamily="18" charset="0"/>
                <a:cs typeface="Times New Roman" pitchFamily="18" charset="0"/>
              </a:rPr>
              <a:t>Đánh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dựa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trên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quan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sát</a:t>
            </a:r>
            <a:r>
              <a:rPr lang="en-US" sz="3500" dirty="0">
                <a:latin typeface="Times New Roman" pitchFamily="18" charset="0"/>
                <a:cs typeface="Times New Roman" pitchFamily="18" charset="0"/>
              </a:rPr>
              <a:t> </a:t>
            </a:r>
          </a:p>
          <a:p>
            <a:pPr lvl="2"/>
            <a:r>
              <a:rPr lang="en-US" sz="3500" dirty="0" err="1">
                <a:latin typeface="Times New Roman" pitchFamily="18" charset="0"/>
                <a:cs typeface="Times New Roman" pitchFamily="18" charset="0"/>
              </a:rPr>
              <a:t>Đánh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thông</a:t>
            </a:r>
            <a:r>
              <a:rPr lang="en-US" sz="3500" dirty="0">
                <a:latin typeface="Times New Roman" pitchFamily="18" charset="0"/>
                <a:cs typeface="Times New Roman" pitchFamily="18" charset="0"/>
              </a:rPr>
              <a:t> qua </a:t>
            </a:r>
            <a:r>
              <a:rPr lang="en-US" sz="3500" dirty="0" err="1">
                <a:latin typeface="Times New Roman" pitchFamily="18" charset="0"/>
                <a:cs typeface="Times New Roman" pitchFamily="18" charset="0"/>
              </a:rPr>
              <a:t>kiểm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tra</a:t>
            </a:r>
            <a:endParaRPr lang="en-US" sz="3500" dirty="0">
              <a:latin typeface="Times New Roman" pitchFamily="18" charset="0"/>
              <a:cs typeface="Times New Roman" pitchFamily="18" charset="0"/>
            </a:endParaRPr>
          </a:p>
          <a:p>
            <a:pPr lvl="2"/>
            <a:r>
              <a:rPr lang="en-US" sz="3500" dirty="0" err="1">
                <a:latin typeface="Times New Roman" pitchFamily="18" charset="0"/>
                <a:cs typeface="Times New Roman" pitchFamily="18" charset="0"/>
              </a:rPr>
              <a:t>Đánh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dựa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trên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bài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tập</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thực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hành</a:t>
            </a:r>
            <a:endParaRPr lang="en-US" sz="3500" dirty="0">
              <a:latin typeface="Times New Roman" pitchFamily="18" charset="0"/>
              <a:cs typeface="Times New Roman" pitchFamily="18" charset="0"/>
            </a:endParaRPr>
          </a:p>
          <a:p>
            <a:pPr lvl="2"/>
            <a:r>
              <a:rPr lang="en-US" sz="3500" dirty="0" err="1">
                <a:latin typeface="Times New Roman" pitchFamily="18" charset="0"/>
                <a:cs typeface="Times New Roman" pitchFamily="18" charset="0"/>
              </a:rPr>
              <a:t>Đánh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thông</a:t>
            </a:r>
            <a:r>
              <a:rPr lang="en-US" sz="3500" dirty="0">
                <a:latin typeface="Times New Roman" pitchFamily="18" charset="0"/>
                <a:cs typeface="Times New Roman" pitchFamily="18" charset="0"/>
              </a:rPr>
              <a:t> qua </a:t>
            </a:r>
            <a:r>
              <a:rPr lang="en-US" sz="3500" dirty="0" err="1">
                <a:latin typeface="Times New Roman" pitchFamily="18" charset="0"/>
                <a:cs typeface="Times New Roman" pitchFamily="18" charset="0"/>
              </a:rPr>
              <a:t>tương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tác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nhóm</a:t>
            </a:r>
            <a:endParaRPr lang="en-US" sz="3500" dirty="0">
              <a:latin typeface="Times New Roman" pitchFamily="18" charset="0"/>
              <a:cs typeface="Times New Roman" pitchFamily="18" charset="0"/>
            </a:endParaRPr>
          </a:p>
          <a:p>
            <a:pPr lvl="2"/>
            <a:r>
              <a:rPr lang="en-US" sz="3500" dirty="0" err="1">
                <a:latin typeface="Times New Roman" pitchFamily="18" charset="0"/>
                <a:cs typeface="Times New Roman" pitchFamily="18" charset="0"/>
              </a:rPr>
              <a:t>Đánh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thông</a:t>
            </a:r>
            <a:r>
              <a:rPr lang="en-US" sz="3500" dirty="0">
                <a:latin typeface="Times New Roman" pitchFamily="18" charset="0"/>
                <a:cs typeface="Times New Roman" pitchFamily="18" charset="0"/>
              </a:rPr>
              <a:t> qua </a:t>
            </a:r>
            <a:r>
              <a:rPr lang="en-US" sz="3500" dirty="0" err="1">
                <a:latin typeface="Times New Roman" pitchFamily="18" charset="0"/>
                <a:cs typeface="Times New Roman" pitchFamily="18" charset="0"/>
              </a:rPr>
              <a:t>sản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phẩm</a:t>
            </a:r>
            <a:endParaRPr lang="en-US" sz="3500" dirty="0">
              <a:latin typeface="Times New Roman" pitchFamily="18" charset="0"/>
              <a:cs typeface="Times New Roman" pitchFamily="18" charset="0"/>
            </a:endParaRPr>
          </a:p>
          <a:p>
            <a:pPr lvl="2"/>
            <a:r>
              <a:rPr lang="en-US" sz="3500" dirty="0" err="1">
                <a:latin typeface="Times New Roman" pitchFamily="18" charset="0"/>
                <a:cs typeface="Times New Roman" pitchFamily="18" charset="0"/>
              </a:rPr>
              <a:t>Đánh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giá</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dựa</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trên</a:t>
            </a:r>
            <a:r>
              <a:rPr lang="en-US" sz="3500" dirty="0">
                <a:latin typeface="Times New Roman" pitchFamily="18" charset="0"/>
                <a:cs typeface="Times New Roman" pitchFamily="18" charset="0"/>
              </a:rPr>
              <a:t> t</a:t>
            </a:r>
            <a:r>
              <a:rPr lang="vi-VN" sz="3500" dirty="0">
                <a:latin typeface="Times New Roman" pitchFamily="18" charset="0"/>
                <a:cs typeface="Times New Roman" pitchFamily="18" charset="0"/>
              </a:rPr>
              <a:t>ư</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vấn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động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viên</a:t>
            </a:r>
            <a:endParaRPr lang="en-US" sz="3500" dirty="0">
              <a:latin typeface="Times New Roman" pitchFamily="18" charset="0"/>
              <a:cs typeface="Times New Roman" pitchFamily="18" charset="0"/>
            </a:endParaRPr>
          </a:p>
          <a:p>
            <a:pPr marL="0" indent="0" eaLnBrk="1" hangingPunct="1">
              <a:buNone/>
            </a:pPr>
            <a:endParaRPr lang="en-US" sz="2600" b="1" dirty="0">
              <a:latin typeface="Arial" charset="0"/>
            </a:endParaRPr>
          </a:p>
        </p:txBody>
      </p:sp>
    </p:spTree>
    <p:extLst>
      <p:ext uri="{BB962C8B-B14F-4D97-AF65-F5344CB8AC3E}">
        <p14:creationId xmlns:p14="http://schemas.microsoft.com/office/powerpoint/2010/main" val="123963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êu đề 1"/>
          <p:cNvSpPr>
            <a:spLocks noGrp="1"/>
          </p:cNvSpPr>
          <p:nvPr>
            <p:ph type="title"/>
          </p:nvPr>
        </p:nvSpPr>
        <p:spPr>
          <a:xfrm>
            <a:off x="304800" y="8709"/>
            <a:ext cx="7886700" cy="1325563"/>
          </a:xfrm>
        </p:spPr>
        <p:txBody>
          <a:bodyPr>
            <a:normAutofit/>
          </a:bodyPr>
          <a:lstStyle/>
          <a:p>
            <a:pPr algn="ctr" eaLnBrk="1" hangingPunct="1"/>
            <a:r>
              <a:rPr lang="en-US" sz="4000" b="1" smtClean="0">
                <a:solidFill>
                  <a:schemeClr val="tx2"/>
                </a:solidFill>
                <a:latin typeface="Times New Roman" pitchFamily="18" charset="0"/>
                <a:cs typeface="Times New Roman" pitchFamily="18" charset="0"/>
              </a:rPr>
              <a:t>1/ QUAN </a:t>
            </a:r>
            <a:r>
              <a:rPr lang="en-US" sz="4000" b="1" dirty="0">
                <a:solidFill>
                  <a:schemeClr val="tx2"/>
                </a:solidFill>
                <a:latin typeface="Times New Roman" pitchFamily="18" charset="0"/>
                <a:cs typeface="Times New Roman" pitchFamily="18" charset="0"/>
              </a:rPr>
              <a:t>SÁT</a:t>
            </a:r>
          </a:p>
        </p:txBody>
      </p:sp>
      <p:sp>
        <p:nvSpPr>
          <p:cNvPr id="3" name="Chỗ dành sẵn cho Nội dung 2"/>
          <p:cNvSpPr>
            <a:spLocks noGrp="1"/>
          </p:cNvSpPr>
          <p:nvPr>
            <p:ph idx="1"/>
          </p:nvPr>
        </p:nvSpPr>
        <p:spPr>
          <a:xfrm>
            <a:off x="381000" y="1066800"/>
            <a:ext cx="8134350" cy="5110163"/>
          </a:xfrm>
        </p:spPr>
        <p:txBody>
          <a:bodyPr>
            <a:noAutofit/>
          </a:bodyPr>
          <a:lstStyle/>
          <a:p>
            <a:pPr eaLnBrk="1" hangingPunct="1">
              <a:lnSpc>
                <a:spcPct val="150000"/>
              </a:lnSpc>
            </a:pP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HS.</a:t>
            </a:r>
            <a:endParaRPr lang="en-US" sz="2400" dirty="0" smtClean="0">
              <a:latin typeface="Times New Roman" pitchFamily="18" charset="0"/>
              <a:cs typeface="Times New Roman" pitchFamily="18" charset="0"/>
            </a:endParaRPr>
          </a:p>
          <a:p>
            <a:pPr eaLnBrk="1" hangingPunct="1">
              <a:lnSpc>
                <a:spcPct val="150000"/>
              </a:lnSpc>
            </a:pP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hoặc</a:t>
            </a:r>
            <a:r>
              <a:rPr lang="en-US" sz="2400" smtClean="0">
                <a:latin typeface="Times New Roman" pitchFamily="18" charset="0"/>
                <a:cs typeface="Times New Roman" pitchFamily="18" charset="0"/>
              </a:rPr>
              <a:t> ngẫu nhiên.(</a:t>
            </a:r>
            <a:r>
              <a:rPr lang="en-US" sz="1800" i="1" smtClean="0">
                <a:latin typeface="Times New Roman" pitchFamily="18" charset="0"/>
                <a:cs typeface="Times New Roman" pitchFamily="18" charset="0"/>
              </a:rPr>
              <a:t>quan sát về sự tương tác, chia sẻ hoặc biểu lộ cảm xúc của cá nhân hoặc nhóm HS)</a:t>
            </a:r>
            <a:endParaRPr lang="en-US" sz="1800" i="1" dirty="0" smtClean="0">
              <a:latin typeface="Times New Roman" pitchFamily="18" charset="0"/>
              <a:cs typeface="Times New Roman" pitchFamily="18" charset="0"/>
            </a:endParaRPr>
          </a:p>
          <a:p>
            <a:pPr eaLnBrk="1" hangingPunct="1">
              <a:lnSpc>
                <a:spcPct val="150000"/>
              </a:lnSpc>
            </a:pPr>
            <a:r>
              <a:rPr lang="en-US" sz="2400" smtClean="0">
                <a:latin typeface="Times New Roman" pitchFamily="18" charset="0"/>
                <a:cs typeface="Times New Roman" pitchFamily="18" charset="0"/>
              </a:rPr>
              <a:t>Khai </a:t>
            </a:r>
            <a:r>
              <a:rPr lang="en-US" sz="2400" dirty="0" err="1" smtClean="0">
                <a:latin typeface="Times New Roman" pitchFamily="18" charset="0"/>
                <a:cs typeface="Times New Roman" pitchFamily="18" charset="0"/>
              </a:rPr>
              <a:t>thác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tin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HS.(</a:t>
            </a:r>
            <a:r>
              <a:rPr lang="en-US" sz="2000" i="1" smtClean="0">
                <a:latin typeface="Times New Roman" pitchFamily="18" charset="0"/>
                <a:cs typeface="Times New Roman" pitchFamily="18" charset="0"/>
              </a:rPr>
              <a:t>quan sát cá nhận hoặc cả lớp đã sẵn sàng thực hiện nhiệm vụ học tập hay chưa? Chuẩn bị đầy đủ các dụng cụ tập luyện hay chưa?...)</a:t>
            </a:r>
            <a:endParaRPr lang="en-US" sz="2000" i="1" dirty="0" smtClean="0">
              <a:latin typeface="Times New Roman" pitchFamily="18" charset="0"/>
              <a:cs typeface="Times New Roman" pitchFamily="18" charset="0"/>
            </a:endParaRPr>
          </a:p>
          <a:p>
            <a:pPr eaLnBrk="1" hangingPunct="1">
              <a:lnSpc>
                <a:spcPct val="150000"/>
              </a:lnSpc>
            </a:pPr>
            <a:r>
              <a:rPr lang="en-US" sz="2400" smtClean="0">
                <a:latin typeface="Times New Roman" pitchFamily="18" charset="0"/>
                <a:cs typeface="Times New Roman" pitchFamily="18" charset="0"/>
              </a:rPr>
              <a:t>Quan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minh </a:t>
            </a:r>
            <a:r>
              <a:rPr lang="en-US" sz="2400" err="1" smtClean="0">
                <a:latin typeface="Times New Roman" pitchFamily="18" charset="0"/>
                <a:cs typeface="Times New Roman" pitchFamily="18" charset="0"/>
              </a:rPr>
              <a:t>chứng</a:t>
            </a:r>
            <a:r>
              <a:rPr lang="en-US" sz="2400" smtClean="0">
                <a:latin typeface="Times New Roman" pitchFamily="18" charset="0"/>
                <a:cs typeface="Times New Roman" pitchFamily="18" charset="0"/>
              </a:rPr>
              <a:t>.(</a:t>
            </a:r>
            <a:r>
              <a:rPr lang="en-US" sz="2000" i="1" smtClean="0">
                <a:latin typeface="Times New Roman" pitchFamily="18" charset="0"/>
                <a:cs typeface="Times New Roman" pitchFamily="18" charset="0"/>
              </a:rPr>
              <a:t>đứng gần quan sát về sự tập trung của học sinh, HS lo ra hoặc các em gặp khó khăn về học tập…</a:t>
            </a:r>
            <a:r>
              <a:rPr lang="en-US" sz="240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7150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209550"/>
            <a:ext cx="9144000" cy="1155700"/>
          </a:xfrm>
        </p:spPr>
        <p:txBody>
          <a:bodyPr/>
          <a:lstStyle/>
          <a:p>
            <a:pPr algn="ctr" eaLnBrk="1" hangingPunct="1"/>
            <a:r>
              <a:rPr lang="en-US" sz="3200" b="1" smtClean="0">
                <a:solidFill>
                  <a:schemeClr val="tx2"/>
                </a:solidFill>
                <a:latin typeface="Arial" charset="0"/>
                <a:cs typeface="Arial" charset="0"/>
              </a:rPr>
              <a:t>2/ ĐÁNH </a:t>
            </a:r>
            <a:r>
              <a:rPr lang="en-US" sz="3200" b="1" dirty="0">
                <a:solidFill>
                  <a:schemeClr val="tx2"/>
                </a:solidFill>
                <a:latin typeface="Arial" charset="0"/>
                <a:cs typeface="Arial" charset="0"/>
              </a:rPr>
              <a:t>GIÁ THÔNG QUA </a:t>
            </a:r>
            <a:r>
              <a:rPr lang="en-US" sz="3200" b="1">
                <a:solidFill>
                  <a:schemeClr val="tx2"/>
                </a:solidFill>
                <a:latin typeface="Arial" charset="0"/>
                <a:cs typeface="Arial" charset="0"/>
              </a:rPr>
              <a:t>KIỂM </a:t>
            </a:r>
            <a:r>
              <a:rPr lang="en-US" sz="3200" b="1" smtClean="0">
                <a:solidFill>
                  <a:schemeClr val="tx2"/>
                </a:solidFill>
                <a:latin typeface="Arial" charset="0"/>
                <a:cs typeface="Arial" charset="0"/>
              </a:rPr>
              <a:t>TRA</a:t>
            </a:r>
            <a:endParaRPr lang="en-US" sz="3200" dirty="0">
              <a:latin typeface="Arial" charset="0"/>
            </a:endParaRPr>
          </a:p>
        </p:txBody>
      </p:sp>
      <p:sp>
        <p:nvSpPr>
          <p:cNvPr id="3" name="Content Placeholder 2"/>
          <p:cNvSpPr>
            <a:spLocks noGrp="1"/>
          </p:cNvSpPr>
          <p:nvPr>
            <p:ph idx="1"/>
          </p:nvPr>
        </p:nvSpPr>
        <p:spPr>
          <a:xfrm>
            <a:off x="0" y="1600200"/>
            <a:ext cx="9144000" cy="4525963"/>
          </a:xfrm>
        </p:spPr>
        <p:txBody>
          <a:bodyPr>
            <a:normAutofit/>
          </a:bodyPr>
          <a:lstStyle/>
          <a:p>
            <a:pPr marL="0" indent="0" algn="ctr" eaLnBrk="1" hangingPunct="1">
              <a:buNone/>
            </a:pPr>
            <a:r>
              <a:rPr lang="en-US" sz="2600" b="1" dirty="0" err="1" smtClean="0">
                <a:solidFill>
                  <a:srgbClr val="FF0000"/>
                </a:solidFill>
                <a:latin typeface="Times New Roman" pitchFamily="18" charset="0"/>
                <a:cs typeface="Times New Roman" pitchFamily="18" charset="0"/>
              </a:rPr>
              <a:t>Kiểm</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tra</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nhanh</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trong</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đánh</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giá</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môn</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âm</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nhạc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thường</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được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thực</a:t>
            </a:r>
            <a:r>
              <a:rPr lang="en-US" sz="2600" b="1" dirty="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hiện</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thông</a:t>
            </a:r>
            <a:r>
              <a:rPr lang="en-US" sz="2600" b="1" dirty="0" smtClean="0">
                <a:solidFill>
                  <a:srgbClr val="FF0000"/>
                </a:solidFill>
                <a:latin typeface="Times New Roman" pitchFamily="18" charset="0"/>
                <a:cs typeface="Times New Roman" pitchFamily="18" charset="0"/>
              </a:rPr>
              <a:t> qua </a:t>
            </a:r>
            <a:r>
              <a:rPr lang="en-US" sz="2600" b="1" dirty="0" err="1" smtClean="0">
                <a:solidFill>
                  <a:srgbClr val="FF0000"/>
                </a:solidFill>
                <a:latin typeface="Times New Roman" pitchFamily="18" charset="0"/>
                <a:cs typeface="Times New Roman" pitchFamily="18" charset="0"/>
              </a:rPr>
              <a:t>các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hình</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thức</a:t>
            </a:r>
            <a:r>
              <a:rPr lang="en-US" sz="2600" b="1" dirty="0" smtClean="0">
                <a:solidFill>
                  <a:srgbClr val="FF0000"/>
                </a:solidFill>
                <a:latin typeface="Times New Roman" pitchFamily="18" charset="0"/>
                <a:cs typeface="Times New Roman" pitchFamily="18" charset="0"/>
              </a:rPr>
              <a:t>:</a:t>
            </a:r>
          </a:p>
          <a:p>
            <a:pPr marL="0" indent="0" eaLnBrk="1" hangingPunct="1">
              <a:buFontTx/>
              <a:buNone/>
            </a:pPr>
            <a:endParaRPr lang="en-US" sz="600" b="1" dirty="0" smtClean="0">
              <a:latin typeface="Times New Roman" pitchFamily="18" charset="0"/>
              <a:cs typeface="Times New Roman" pitchFamily="18" charset="0"/>
            </a:endParaRPr>
          </a:p>
          <a:p>
            <a:pPr marL="0" indent="0" eaLnBrk="1" hangingPunct="1"/>
            <a:r>
              <a:rPr lang="en-US" sz="2600" b="1"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miệng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vấn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đề</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mức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so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đề</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ra</a:t>
            </a:r>
            <a:r>
              <a:rPr lang="en-US" sz="2600"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vốn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kiến</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thức</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kinh</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nghiệm</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đã</a:t>
            </a:r>
            <a:r>
              <a:rPr lang="en-US" sz="2600" i="1" dirty="0" smtClean="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thường</a:t>
            </a:r>
            <a:r>
              <a:rPr lang="en-US" sz="2600" dirty="0" smtClean="0">
                <a:latin typeface="Times New Roman" pitchFamily="18" charset="0"/>
                <a:cs typeface="Times New Roman" pitchFamily="18" charset="0"/>
              </a:rPr>
              <a:t> </a:t>
            </a:r>
          </a:p>
          <a:p>
            <a:pPr marL="0" indent="0" eaLnBrk="1" hangingPunct="1">
              <a:buFont typeface="Arial" charset="0"/>
              <a:buNone/>
            </a:pPr>
            <a:r>
              <a:rPr lang="en-US" sz="2600" dirty="0" err="1" smtClean="0">
                <a:latin typeface="Times New Roman" pitchFamily="18" charset="0"/>
                <a:cs typeface="Times New Roman" pitchFamily="18" charset="0"/>
              </a:rPr>
              <a:t>thực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một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nhóm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nhỏ</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học</a:t>
            </a:r>
            <a:r>
              <a:rPr lang="en-US" sz="2600" dirty="0" smtClean="0">
                <a:latin typeface="Times New Roman" pitchFamily="18" charset="0"/>
                <a:cs typeface="Times New Roman" pitchFamily="18" charset="0"/>
              </a:rPr>
              <a:t> </a:t>
            </a:r>
            <a:r>
              <a:rPr lang="en-US" sz="2600" err="1" smtClean="0">
                <a:latin typeface="Times New Roman" pitchFamily="18" charset="0"/>
                <a:cs typeface="Times New Roman" pitchFamily="18" charset="0"/>
              </a:rPr>
              <a:t>sinh</a:t>
            </a:r>
            <a:r>
              <a:rPr lang="en-US" sz="2600" smtClean="0">
                <a:latin typeface="Times New Roman" pitchFamily="18" charset="0"/>
                <a:cs typeface="Times New Roman" pitchFamily="18" charset="0"/>
              </a:rPr>
              <a:t>.(</a:t>
            </a:r>
            <a:r>
              <a:rPr lang="en-US" sz="2000" i="1" smtClean="0">
                <a:latin typeface="Times New Roman" pitchFamily="18" charset="0"/>
                <a:cs typeface="Times New Roman" pitchFamily="18" charset="0"/>
              </a:rPr>
              <a:t>GV có thể yêu cầu học sinh hoặc một nhóm hát lại bài hát đã học trước đó.)</a:t>
            </a:r>
            <a:endParaRPr lang="en-US" sz="2000" i="1" dirty="0" smtClean="0">
              <a:latin typeface="Times New Roman" pitchFamily="18" charset="0"/>
              <a:cs typeface="Times New Roman" pitchFamily="18" charset="0"/>
            </a:endParaRPr>
          </a:p>
          <a:p>
            <a:pPr marL="0" indent="0" eaLnBrk="1" hangingPunct="1">
              <a:buFont typeface="Arial" charset="0"/>
              <a:buNone/>
            </a:pPr>
            <a:endParaRPr lang="en-US" sz="100" dirty="0" smtClean="0">
              <a:latin typeface="Times New Roman" pitchFamily="18" charset="0"/>
              <a:cs typeface="Times New Roman" pitchFamily="18" charset="0"/>
            </a:endParaRPr>
          </a:p>
          <a:p>
            <a:pPr marL="0" indent="0" eaLnBrk="1" hangingPunct="1"/>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Kiểm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thiết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sẵn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câu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hỏi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ngắn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hoặc</a:t>
            </a:r>
            <a:r>
              <a:rPr lang="en-US" sz="2600" dirty="0" smtClean="0">
                <a:latin typeface="Times New Roman" pitchFamily="18" charset="0"/>
                <a:cs typeface="Times New Roman" pitchFamily="18" charset="0"/>
              </a:rPr>
              <a:t> </a:t>
            </a:r>
          </a:p>
          <a:p>
            <a:pPr marL="0" indent="0" eaLnBrk="1" hangingPunct="1">
              <a:buFont typeface="Arial" charset="0"/>
              <a:buNone/>
            </a:pPr>
            <a:r>
              <a:rPr lang="en-US" sz="2600" dirty="0" err="1" smtClean="0">
                <a:latin typeface="Times New Roman" pitchFamily="18" charset="0"/>
                <a:cs typeface="Times New Roman" pitchFamily="18" charset="0"/>
              </a:rPr>
              <a:t>dạng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trắc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nghiệm</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căn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cứ</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phạm</a:t>
            </a:r>
            <a:r>
              <a:rPr lang="en-US" sz="2600" dirty="0" smtClean="0">
                <a:latin typeface="Times New Roman" pitchFamily="18" charset="0"/>
                <a:cs typeface="Times New Roman" pitchFamily="18" charset="0"/>
              </a:rPr>
              <a:t> vi </a:t>
            </a:r>
            <a:r>
              <a:rPr lang="en-US" sz="2600" dirty="0" err="1" smtClean="0">
                <a:latin typeface="Times New Roman" pitchFamily="18" charset="0"/>
                <a:cs typeface="Times New Roman" pitchFamily="18" charset="0"/>
              </a:rPr>
              <a:t>kiến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thức</a:t>
            </a:r>
            <a:r>
              <a:rPr lang="en-US" sz="2600" dirty="0" smtClean="0">
                <a:latin typeface="Times New Roman" pitchFamily="18" charset="0"/>
                <a:cs typeface="Times New Roman" pitchFamily="18" charset="0"/>
              </a:rPr>
              <a:t>).</a:t>
            </a:r>
          </a:p>
          <a:p>
            <a:pPr marL="0" indent="0" eaLnBrk="1" hangingPunct="1">
              <a:buFont typeface="Arial" charset="0"/>
              <a:buNone/>
            </a:pPr>
            <a:endParaRPr lang="en-US" sz="500" b="1" dirty="0" smtClean="0">
              <a:latin typeface="Times New Roman" pitchFamily="18" charset="0"/>
              <a:cs typeface="Times New Roman" pitchFamily="18" charset="0"/>
            </a:endParaRPr>
          </a:p>
          <a:p>
            <a:pPr marL="0" indent="0" eaLnBrk="1" hangingPunct="1">
              <a:buNone/>
            </a:pPr>
            <a:r>
              <a:rPr lang="en-US" sz="2000" smtClean="0">
                <a:latin typeface="Times New Roman" pitchFamily="18" charset="0"/>
                <a:cs typeface="Times New Roman" pitchFamily="18" charset="0"/>
              </a:rPr>
              <a:t>VD:</a:t>
            </a:r>
            <a:r>
              <a:rPr lang="en-US" sz="2600" smtClean="0">
                <a:latin typeface="Times New Roman" pitchFamily="18" charset="0"/>
                <a:cs typeface="Times New Roman" pitchFamily="18" charset="0"/>
              </a:rPr>
              <a:t> </a:t>
            </a:r>
            <a:r>
              <a:rPr lang="en-US" sz="2000" i="1" smtClean="0">
                <a:latin typeface="Times New Roman" pitchFamily="18" charset="0"/>
                <a:cs typeface="Times New Roman" pitchFamily="18" charset="0"/>
              </a:rPr>
              <a:t>GV cho học sinh mở ô chữ và nêu tên một số bài hát đã học hoặc nói cảm nghĩ cá nhân về nội dung bài hát đó.</a:t>
            </a:r>
            <a:endParaRPr lang="en-US" sz="2000" i="1" dirty="0" smtClean="0">
              <a:latin typeface="Times New Roman" pitchFamily="18" charset="0"/>
              <a:cs typeface="Times New Roman" pitchFamily="18" charset="0"/>
            </a:endParaRPr>
          </a:p>
          <a:p>
            <a:pPr marL="0" indent="0" eaLnBrk="1" hangingPunct="1"/>
            <a:endParaRPr lang="en-US" sz="2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252500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êu đề 1"/>
          <p:cNvSpPr>
            <a:spLocks noGrp="1"/>
          </p:cNvSpPr>
          <p:nvPr>
            <p:ph type="title"/>
          </p:nvPr>
        </p:nvSpPr>
        <p:spPr>
          <a:xfrm>
            <a:off x="0" y="152400"/>
            <a:ext cx="9144000" cy="1076325"/>
          </a:xfrm>
        </p:spPr>
        <p:txBody>
          <a:bodyPr/>
          <a:lstStyle/>
          <a:p>
            <a:pPr eaLnBrk="1" hangingPunct="1"/>
            <a:r>
              <a:rPr lang="en-US" sz="3200" b="1" smtClean="0">
                <a:solidFill>
                  <a:schemeClr val="tx2"/>
                </a:solidFill>
                <a:latin typeface="Arial" charset="0"/>
                <a:cs typeface="Arial" charset="0"/>
              </a:rPr>
              <a:t>3/ ĐÁNH GIÁ TRÊN </a:t>
            </a:r>
            <a:r>
              <a:rPr lang="en-US" sz="3200" b="1" dirty="0">
                <a:solidFill>
                  <a:schemeClr val="tx2"/>
                </a:solidFill>
                <a:latin typeface="Arial" charset="0"/>
                <a:cs typeface="Arial" charset="0"/>
              </a:rPr>
              <a:t>BÀI TẬP THỰC HÀNH</a:t>
            </a:r>
            <a:endParaRPr lang="en-US" sz="3600" b="1" dirty="0">
              <a:solidFill>
                <a:schemeClr val="tx2"/>
              </a:solidFill>
              <a:latin typeface="Arial" charset="0"/>
              <a:cs typeface="Arial" charset="0"/>
            </a:endParaRPr>
          </a:p>
        </p:txBody>
      </p:sp>
      <p:sp>
        <p:nvSpPr>
          <p:cNvPr id="28674" name="Chỗ dành sẵn cho Nội dung 2"/>
          <p:cNvSpPr>
            <a:spLocks noGrp="1"/>
          </p:cNvSpPr>
          <p:nvPr>
            <p:ph idx="1"/>
          </p:nvPr>
        </p:nvSpPr>
        <p:spPr>
          <a:xfrm>
            <a:off x="570546" y="1066800"/>
            <a:ext cx="8515350" cy="719137"/>
          </a:xfrm>
        </p:spPr>
        <p:txBody>
          <a:bodyPr>
            <a:normAutofit fontScale="85000" lnSpcReduction="20000"/>
          </a:bodyPr>
          <a:lstStyle/>
          <a:p>
            <a:pPr eaLnBrk="1" hangingPunct="1"/>
            <a:r>
              <a:rPr lang="en-US" sz="2600" b="1" dirty="0" err="1">
                <a:latin typeface="Arial" charset="0"/>
              </a:rPr>
              <a:t>Đánh</a:t>
            </a:r>
            <a:r>
              <a:rPr lang="en-US" sz="2600" b="1" dirty="0">
                <a:latin typeface="Arial" charset="0"/>
              </a:rPr>
              <a:t> </a:t>
            </a:r>
            <a:r>
              <a:rPr lang="en-US" sz="2600" b="1" dirty="0" err="1">
                <a:latin typeface="Arial" charset="0"/>
              </a:rPr>
              <a:t>giá</a:t>
            </a:r>
            <a:r>
              <a:rPr lang="en-US" sz="2600" b="1" dirty="0">
                <a:latin typeface="Arial" charset="0"/>
              </a:rPr>
              <a:t> </a:t>
            </a:r>
            <a:r>
              <a:rPr lang="en-US" sz="2600" b="1" dirty="0" err="1">
                <a:latin typeface="Arial" charset="0"/>
              </a:rPr>
              <a:t>thông</a:t>
            </a:r>
            <a:r>
              <a:rPr lang="en-US" sz="2600" b="1" dirty="0">
                <a:latin typeface="Arial" charset="0"/>
              </a:rPr>
              <a:t> qua </a:t>
            </a:r>
            <a:r>
              <a:rPr lang="en-US" sz="2600" b="1" dirty="0" err="1">
                <a:latin typeface="Arial" charset="0"/>
              </a:rPr>
              <a:t>các</a:t>
            </a:r>
            <a:r>
              <a:rPr lang="en-US" sz="2600" b="1" dirty="0">
                <a:latin typeface="Arial" charset="0"/>
              </a:rPr>
              <a:t> </a:t>
            </a:r>
            <a:r>
              <a:rPr lang="en-US" sz="2600" b="1" dirty="0" err="1">
                <a:latin typeface="Arial" charset="0"/>
              </a:rPr>
              <a:t>hoạt</a:t>
            </a:r>
            <a:r>
              <a:rPr lang="en-US" sz="2600" b="1" dirty="0">
                <a:latin typeface="Arial" charset="0"/>
              </a:rPr>
              <a:t> </a:t>
            </a:r>
            <a:r>
              <a:rPr lang="en-US" sz="2600" b="1" dirty="0" err="1">
                <a:latin typeface="Arial" charset="0"/>
              </a:rPr>
              <a:t>động</a:t>
            </a:r>
            <a:r>
              <a:rPr lang="en-US" sz="2600" b="1" dirty="0">
                <a:latin typeface="Arial" charset="0"/>
              </a:rPr>
              <a:t> </a:t>
            </a:r>
            <a:r>
              <a:rPr lang="en-US" sz="2600" b="1" dirty="0" err="1">
                <a:latin typeface="Arial" charset="0"/>
              </a:rPr>
              <a:t>thực</a:t>
            </a:r>
            <a:r>
              <a:rPr lang="en-US" sz="2600" b="1" dirty="0">
                <a:latin typeface="Arial" charset="0"/>
              </a:rPr>
              <a:t> </a:t>
            </a:r>
            <a:r>
              <a:rPr lang="en-US" sz="2600" b="1" dirty="0" err="1">
                <a:latin typeface="Arial" charset="0"/>
              </a:rPr>
              <a:t>hành</a:t>
            </a:r>
            <a:r>
              <a:rPr lang="en-US" sz="2600" b="1" dirty="0">
                <a:latin typeface="Arial" charset="0"/>
              </a:rPr>
              <a:t> </a:t>
            </a:r>
            <a:r>
              <a:rPr lang="en-US" sz="2600" b="1" err="1">
                <a:latin typeface="Arial" charset="0"/>
              </a:rPr>
              <a:t>của</a:t>
            </a:r>
            <a:r>
              <a:rPr lang="en-US" sz="2600" b="1">
                <a:latin typeface="Arial" charset="0"/>
              </a:rPr>
              <a:t> </a:t>
            </a:r>
            <a:r>
              <a:rPr lang="en-US" sz="2600" b="1" smtClean="0">
                <a:latin typeface="Arial" charset="0"/>
              </a:rPr>
              <a:t>HS</a:t>
            </a:r>
          </a:p>
          <a:p>
            <a:pPr marL="0" indent="0" algn="ctr" eaLnBrk="1" hangingPunct="1">
              <a:buNone/>
            </a:pPr>
            <a:r>
              <a:rPr lang="en-US" sz="2400" i="1" smtClean="0">
                <a:latin typeface="Arial" charset="0"/>
              </a:rPr>
              <a:t>(HS hát và làm động tác phụ họa theo bài hát vừa học)</a:t>
            </a:r>
            <a:endParaRPr lang="en-US" sz="2400" i="1" dirty="0">
              <a:latin typeface="Arial" charset="0"/>
            </a:endParaRPr>
          </a:p>
        </p:txBody>
      </p:sp>
      <p:pic>
        <p:nvPicPr>
          <p:cNvPr id="28675" name="Hình ảnh 3"/>
          <p:cNvPicPr>
            <a:picLocks noChangeAspect="1"/>
          </p:cNvPicPr>
          <p:nvPr/>
        </p:nvPicPr>
        <p:blipFill>
          <a:blip r:embed="rId2" cstate="print"/>
          <a:srcRect/>
          <a:stretch>
            <a:fillRect/>
          </a:stretch>
        </p:blipFill>
        <p:spPr bwMode="auto">
          <a:xfrm>
            <a:off x="1823426" y="1981200"/>
            <a:ext cx="4863704" cy="4248150"/>
          </a:xfrm>
          <a:prstGeom prst="rect">
            <a:avLst/>
          </a:prstGeom>
          <a:noFill/>
          <a:ln w="9525">
            <a:noFill/>
            <a:miter lim="800000"/>
            <a:headEnd/>
            <a:tailEnd/>
          </a:ln>
        </p:spPr>
      </p:pic>
    </p:spTree>
    <p:extLst>
      <p:ext uri="{BB962C8B-B14F-4D97-AF65-F5344CB8AC3E}">
        <p14:creationId xmlns:p14="http://schemas.microsoft.com/office/powerpoint/2010/main" val="408109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êu đề 1"/>
          <p:cNvSpPr>
            <a:spLocks noGrp="1"/>
          </p:cNvSpPr>
          <p:nvPr>
            <p:ph type="title"/>
          </p:nvPr>
        </p:nvSpPr>
        <p:spPr>
          <a:xfrm>
            <a:off x="628650" y="365126"/>
            <a:ext cx="8286750" cy="677863"/>
          </a:xfrm>
        </p:spPr>
        <p:txBody>
          <a:bodyPr>
            <a:normAutofit fontScale="90000"/>
          </a:bodyPr>
          <a:lstStyle/>
          <a:p>
            <a:pPr eaLnBrk="1" hangingPunct="1"/>
            <a:r>
              <a:rPr lang="en-US" sz="3200" b="1" smtClean="0">
                <a:solidFill>
                  <a:schemeClr val="tx2"/>
                </a:solidFill>
                <a:latin typeface="Arial" charset="0"/>
                <a:cs typeface="Arial" charset="0"/>
              </a:rPr>
              <a:t>4/ ĐÁNH </a:t>
            </a:r>
            <a:r>
              <a:rPr lang="en-US" sz="3200" b="1" dirty="0">
                <a:solidFill>
                  <a:schemeClr val="tx2"/>
                </a:solidFill>
                <a:latin typeface="Arial" charset="0"/>
                <a:cs typeface="Arial" charset="0"/>
              </a:rPr>
              <a:t>GIÁ DỰA TRÊN HOẠT ĐỘNG TƯƠNG TÁC NHÓM</a:t>
            </a:r>
            <a:endParaRPr lang="en-US" sz="3800" b="1" dirty="0">
              <a:solidFill>
                <a:schemeClr val="tx2"/>
              </a:solidFill>
              <a:latin typeface="Arial" charset="0"/>
              <a:cs typeface="Arial" charset="0"/>
            </a:endParaRPr>
          </a:p>
        </p:txBody>
      </p:sp>
      <p:pic>
        <p:nvPicPr>
          <p:cNvPr id="32770" name="Hình ảnh 3"/>
          <p:cNvPicPr>
            <a:picLocks noChangeAspect="1"/>
          </p:cNvPicPr>
          <p:nvPr/>
        </p:nvPicPr>
        <p:blipFill>
          <a:blip r:embed="rId2" cstate="print"/>
          <a:srcRect/>
          <a:stretch>
            <a:fillRect/>
          </a:stretch>
        </p:blipFill>
        <p:spPr bwMode="auto">
          <a:xfrm>
            <a:off x="983456" y="1154113"/>
            <a:ext cx="2853929" cy="2501900"/>
          </a:xfrm>
          <a:prstGeom prst="rect">
            <a:avLst/>
          </a:prstGeom>
          <a:noFill/>
          <a:ln w="9525">
            <a:noFill/>
            <a:miter lim="800000"/>
            <a:headEnd/>
            <a:tailEnd/>
          </a:ln>
        </p:spPr>
      </p:pic>
      <p:pic>
        <p:nvPicPr>
          <p:cNvPr id="32771" name="Chỗ dành sẵn cho Nội dung 4"/>
          <p:cNvPicPr>
            <a:picLocks noGrp="1" noChangeAspect="1"/>
          </p:cNvPicPr>
          <p:nvPr>
            <p:ph idx="1"/>
          </p:nvPr>
        </p:nvPicPr>
        <p:blipFill>
          <a:blip r:embed="rId3" cstate="print"/>
          <a:srcRect/>
          <a:stretch>
            <a:fillRect/>
          </a:stretch>
        </p:blipFill>
        <p:spPr>
          <a:xfrm>
            <a:off x="4517231" y="1146176"/>
            <a:ext cx="3130154" cy="2517775"/>
          </a:xfrm>
        </p:spPr>
      </p:pic>
      <p:pic>
        <p:nvPicPr>
          <p:cNvPr id="32772" name="Hình ảnh 5"/>
          <p:cNvPicPr>
            <a:picLocks noChangeAspect="1"/>
          </p:cNvPicPr>
          <p:nvPr/>
        </p:nvPicPr>
        <p:blipFill>
          <a:blip r:embed="rId4" cstate="print"/>
          <a:srcRect/>
          <a:stretch>
            <a:fillRect/>
          </a:stretch>
        </p:blipFill>
        <p:spPr bwMode="auto">
          <a:xfrm>
            <a:off x="984647" y="3937001"/>
            <a:ext cx="2852738" cy="2676525"/>
          </a:xfrm>
          <a:prstGeom prst="rect">
            <a:avLst/>
          </a:prstGeom>
          <a:noFill/>
          <a:ln w="9525">
            <a:noFill/>
            <a:miter lim="800000"/>
            <a:headEnd/>
            <a:tailEnd/>
          </a:ln>
        </p:spPr>
      </p:pic>
      <p:pic>
        <p:nvPicPr>
          <p:cNvPr id="32773" name="Chỗ dành sẵn cho Nội dung 3"/>
          <p:cNvPicPr>
            <a:picLocks noChangeAspect="1"/>
          </p:cNvPicPr>
          <p:nvPr/>
        </p:nvPicPr>
        <p:blipFill>
          <a:blip r:embed="rId5" cstate="print"/>
          <a:srcRect/>
          <a:stretch>
            <a:fillRect/>
          </a:stretch>
        </p:blipFill>
        <p:spPr bwMode="auto">
          <a:xfrm>
            <a:off x="4517231" y="3829051"/>
            <a:ext cx="3130154" cy="2784475"/>
          </a:xfrm>
          <a:prstGeom prst="rect">
            <a:avLst/>
          </a:prstGeom>
          <a:noFill/>
          <a:ln w="9525">
            <a:noFill/>
            <a:miter lim="800000"/>
            <a:headEnd/>
            <a:tailEnd/>
          </a:ln>
        </p:spPr>
      </p:pic>
    </p:spTree>
    <p:extLst>
      <p:ext uri="{BB962C8B-B14F-4D97-AF65-F5344CB8AC3E}">
        <p14:creationId xmlns:p14="http://schemas.microsoft.com/office/powerpoint/2010/main" val="161615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êu đề 1"/>
          <p:cNvSpPr>
            <a:spLocks noGrp="1"/>
          </p:cNvSpPr>
          <p:nvPr>
            <p:ph type="title"/>
          </p:nvPr>
        </p:nvSpPr>
        <p:spPr/>
        <p:txBody>
          <a:bodyPr>
            <a:normAutofit fontScale="90000"/>
          </a:bodyPr>
          <a:lstStyle/>
          <a:p>
            <a:pPr algn="l" eaLnBrk="1" hangingPunct="1"/>
            <a:r>
              <a:rPr lang="en-US" sz="3600" b="1">
                <a:solidFill>
                  <a:schemeClr val="tx2"/>
                </a:solidFill>
                <a:latin typeface="Arial" charset="0"/>
                <a:cs typeface="Arial" charset="0"/>
              </a:rPr>
              <a:t> </a:t>
            </a:r>
            <a:r>
              <a:rPr lang="en-US" sz="3600" b="1" smtClean="0">
                <a:solidFill>
                  <a:schemeClr val="tx2"/>
                </a:solidFill>
                <a:latin typeface="Arial" charset="0"/>
                <a:cs typeface="Arial" charset="0"/>
              </a:rPr>
              <a:t> 5/ TƯ VẤN, HƯỚNG DẪN ĐỘNG VIÊN </a:t>
            </a:r>
            <a:r>
              <a:rPr lang="en-US" sz="3600" b="1">
                <a:solidFill>
                  <a:schemeClr val="tx2"/>
                </a:solidFill>
                <a:latin typeface="Arial" charset="0"/>
                <a:cs typeface="Arial" charset="0"/>
              </a:rPr>
              <a:t/>
            </a:r>
            <a:br>
              <a:rPr lang="en-US" sz="3600" b="1">
                <a:solidFill>
                  <a:schemeClr val="tx2"/>
                </a:solidFill>
                <a:latin typeface="Arial" charset="0"/>
                <a:cs typeface="Arial" charset="0"/>
              </a:rPr>
            </a:br>
            <a:endParaRPr lang="en-US" sz="2200" dirty="0">
              <a:solidFill>
                <a:schemeClr val="tx2"/>
              </a:solidFill>
              <a:latin typeface="Arial" charset="0"/>
              <a:cs typeface="Arial" charset="0"/>
            </a:endParaRPr>
          </a:p>
        </p:txBody>
      </p:sp>
      <p:sp>
        <p:nvSpPr>
          <p:cNvPr id="4" name="Content Placeholder 3"/>
          <p:cNvSpPr>
            <a:spLocks noGrp="1"/>
          </p:cNvSpPr>
          <p:nvPr>
            <p:ph idx="1"/>
          </p:nvPr>
        </p:nvSpPr>
        <p:spPr>
          <a:xfrm>
            <a:off x="-30018" y="1219200"/>
            <a:ext cx="9120051" cy="1676400"/>
          </a:xfrm>
        </p:spPr>
        <p:txBody>
          <a:bodyPr>
            <a:normAutofit fontScale="25000" lnSpcReduction="20000"/>
          </a:bodyPr>
          <a:lstStyle/>
          <a:p>
            <a:pPr marL="0" indent="0">
              <a:buNone/>
            </a:pPr>
            <a:r>
              <a:rPr lang="en-US" sz="8800" smtClean="0">
                <a:solidFill>
                  <a:schemeClr val="tx2"/>
                </a:solidFill>
                <a:latin typeface="Arial" charset="0"/>
                <a:cs typeface="Arial" charset="0"/>
              </a:rPr>
              <a:t>Trong quá trình dạy hát, nếu:</a:t>
            </a:r>
          </a:p>
          <a:p>
            <a:pPr marL="0" indent="0">
              <a:buNone/>
            </a:pPr>
            <a:endParaRPr lang="en-US" sz="8800" smtClean="0"/>
          </a:p>
          <a:p>
            <a:pPr marL="0" indent="0">
              <a:buNone/>
            </a:pPr>
            <a:r>
              <a:rPr lang="en-US" sz="8800" smtClean="0"/>
              <a:t>      + HS hát được cả giai điệu và lời ca, GV có lời khen kịp thời để HS phát huy…</a:t>
            </a:r>
          </a:p>
          <a:p>
            <a:pPr marL="0" indent="0">
              <a:buNone/>
            </a:pPr>
            <a:r>
              <a:rPr lang="en-US" sz="8800" smtClean="0"/>
              <a:t>      + </a:t>
            </a:r>
            <a:r>
              <a:rPr lang="en-US" sz="8800"/>
              <a:t>HS </a:t>
            </a:r>
            <a:r>
              <a:rPr lang="en-US" sz="8800" smtClean="0"/>
              <a:t>chưa hát được </a:t>
            </a:r>
            <a:r>
              <a:rPr lang="en-US" sz="8800"/>
              <a:t>giai điệu </a:t>
            </a:r>
            <a:r>
              <a:rPr lang="en-US" sz="8800" smtClean="0"/>
              <a:t>nhưng đúng </a:t>
            </a:r>
            <a:r>
              <a:rPr lang="en-US" sz="8800"/>
              <a:t>lời </a:t>
            </a:r>
            <a:r>
              <a:rPr lang="en-US" sz="8800" smtClean="0"/>
              <a:t>ca, GV động viên HS cùng lắng nghe bạn hát để hát được giai điệu bài ca.</a:t>
            </a:r>
          </a:p>
          <a:p>
            <a:pPr marL="0" indent="0">
              <a:buNone/>
            </a:pPr>
            <a:r>
              <a:rPr lang="en-US" sz="8800"/>
              <a:t>      </a:t>
            </a:r>
            <a:r>
              <a:rPr lang="en-US" sz="8800" smtClean="0"/>
              <a:t>+ </a:t>
            </a:r>
            <a:r>
              <a:rPr lang="en-US" sz="8800"/>
              <a:t>HS </a:t>
            </a:r>
            <a:r>
              <a:rPr lang="en-US" sz="8800" smtClean="0"/>
              <a:t>chưa hát </a:t>
            </a:r>
            <a:r>
              <a:rPr lang="en-US" sz="8800"/>
              <a:t>được cả giai điệu và lời </a:t>
            </a:r>
            <a:r>
              <a:rPr lang="en-US" sz="8800" smtClean="0"/>
              <a:t>ca, GV khích lệ HS: Em lắng nghe cô và các bạn rồi cùng hát theo đúng giai điệu và thuộc lời ca nhé, cô tin em sẽ làm được.</a:t>
            </a:r>
          </a:p>
          <a:p>
            <a:pPr marL="0" indent="0">
              <a:buNone/>
            </a:pPr>
            <a:r>
              <a:rPr lang="en-US" sz="8800"/>
              <a:t> </a:t>
            </a:r>
            <a:r>
              <a:rPr lang="en-US" sz="8800" smtClean="0"/>
              <a:t>      + Với HS không tập trung vào bài học, GV ân cần chỉ bảo nhằm khích lệ tinh thần tự giác của các em và khen ngợi kịp thời khi HS tập trung vào bài học.</a:t>
            </a:r>
          </a:p>
          <a:p>
            <a:pPr marL="0" indent="0">
              <a:buNone/>
            </a:pPr>
            <a:r>
              <a:rPr lang="en-US" sz="8800" smtClean="0"/>
              <a:t>    </a:t>
            </a:r>
            <a:r>
              <a:rPr lang="en-US" sz="8800" i="1" smtClean="0"/>
              <a:t>Ngoài ra ĐGTX dựa vào yêu cầu về năng lực, phẩm chất đặc thù của môn âm nhạc như sau:</a:t>
            </a:r>
          </a:p>
          <a:p>
            <a:pPr marL="0" indent="0">
              <a:buNone/>
            </a:pPr>
            <a:r>
              <a:rPr lang="en-US" sz="8800" smtClean="0"/>
              <a:t>  +</a:t>
            </a:r>
            <a:r>
              <a:rPr lang="en-US" sz="8800" b="1" smtClean="0"/>
              <a:t>Phẩm chất: </a:t>
            </a:r>
            <a:r>
              <a:rPr lang="en-US" sz="8800" smtClean="0"/>
              <a:t>Yêu thiên nhiên, quê hương, rung động, cảm xúc trước cái đẹp.</a:t>
            </a:r>
          </a:p>
          <a:p>
            <a:pPr marL="0" indent="0">
              <a:buNone/>
            </a:pPr>
            <a:r>
              <a:rPr lang="en-US" sz="8800" smtClean="0"/>
              <a:t>  + </a:t>
            </a:r>
            <a:r>
              <a:rPr lang="en-US" sz="8800" b="1" smtClean="0"/>
              <a:t>Năng lực: </a:t>
            </a:r>
            <a:r>
              <a:rPr lang="en-US" sz="8800" smtClean="0"/>
              <a:t>Thể hiện, cảm thụ, sáng tạo…</a:t>
            </a:r>
            <a:endParaRPr lang="en-US" sz="8800" dirty="0"/>
          </a:p>
        </p:txBody>
      </p:sp>
    </p:spTree>
    <p:extLst>
      <p:ext uri="{BB962C8B-B14F-4D97-AF65-F5344CB8AC3E}">
        <p14:creationId xmlns:p14="http://schemas.microsoft.com/office/powerpoint/2010/main" val="3826280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0" y="0"/>
            <a:ext cx="9144000" cy="2838450"/>
          </a:xfrm>
        </p:spPr>
        <p:txBody>
          <a:bodyPr/>
          <a:lstStyle/>
          <a:p>
            <a:pPr eaLnBrk="1" hangingPunct="1"/>
            <a:r>
              <a:rPr lang="en-US" altLang="en-US" sz="4000" b="1" dirty="0" smtClean="0">
                <a:solidFill>
                  <a:srgbClr val="FFFF00"/>
                </a:solidFill>
                <a:latin typeface="Times New Roman" pitchFamily="18" charset="0"/>
                <a:cs typeface="Times New Roman" pitchFamily="18" charset="0"/>
              </a:rPr>
              <a:t>HƯỚNG </a:t>
            </a:r>
            <a:r>
              <a:rPr lang="en-US" altLang="en-US" sz="4000" b="1" dirty="0">
                <a:solidFill>
                  <a:srgbClr val="FFFF00"/>
                </a:solidFill>
                <a:latin typeface="Times New Roman" pitchFamily="18" charset="0"/>
                <a:cs typeface="Times New Roman" pitchFamily="18" charset="0"/>
              </a:rPr>
              <a:t>DẪN</a:t>
            </a:r>
          </a:p>
          <a:p>
            <a:pPr eaLnBrk="1" hangingPunct="1"/>
            <a:r>
              <a:rPr lang="en-US" altLang="en-US" sz="4000" b="1" dirty="0" err="1">
                <a:solidFill>
                  <a:srgbClr val="FFFF00"/>
                </a:solidFill>
                <a:latin typeface="Times New Roman" pitchFamily="18" charset="0"/>
                <a:cs typeface="Times New Roman" pitchFamily="18" charset="0"/>
              </a:rPr>
              <a:t>Đánh</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giá</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th</a:t>
            </a:r>
            <a:r>
              <a:rPr lang="vi-VN" altLang="en-US" sz="4000" b="1" dirty="0">
                <a:solidFill>
                  <a:srgbClr val="FFFF00"/>
                </a:solidFill>
                <a:latin typeface="Times New Roman" pitchFamily="18" charset="0"/>
                <a:cs typeface="Times New Roman" pitchFamily="18" charset="0"/>
              </a:rPr>
              <a:t>ư</a:t>
            </a:r>
            <a:r>
              <a:rPr lang="en-US" altLang="en-US" sz="4000" b="1" dirty="0" err="1">
                <a:solidFill>
                  <a:srgbClr val="FFFF00"/>
                </a:solidFill>
                <a:latin typeface="Times New Roman" pitchFamily="18" charset="0"/>
                <a:cs typeface="Times New Roman" pitchFamily="18" charset="0"/>
              </a:rPr>
              <a:t>ờng</a:t>
            </a:r>
            <a:r>
              <a:rPr lang="en-US" altLang="en-US" sz="4000" b="1" dirty="0">
                <a:solidFill>
                  <a:srgbClr val="FFFF00"/>
                </a:solidFill>
                <a:latin typeface="Times New Roman" pitchFamily="18" charset="0"/>
                <a:cs typeface="Times New Roman" pitchFamily="18" charset="0"/>
              </a:rPr>
              <a:t> </a:t>
            </a:r>
            <a:r>
              <a:rPr lang="en-US" altLang="en-US" sz="4000" b="1" dirty="0" err="1">
                <a:solidFill>
                  <a:srgbClr val="FFFF00"/>
                </a:solidFill>
                <a:latin typeface="Times New Roman" pitchFamily="18" charset="0"/>
                <a:cs typeface="Times New Roman" pitchFamily="18" charset="0"/>
              </a:rPr>
              <a:t>xuyên</a:t>
            </a:r>
            <a:endParaRPr lang="en-US" altLang="en-US" sz="4000" b="1" dirty="0">
              <a:solidFill>
                <a:srgbClr val="FFFF00"/>
              </a:solidFill>
              <a:latin typeface="Times New Roman" pitchFamily="18" charset="0"/>
              <a:cs typeface="Times New Roman" pitchFamily="18" charset="0"/>
            </a:endParaRPr>
          </a:p>
          <a:p>
            <a:pPr eaLnBrk="1" hangingPunct="1"/>
            <a:r>
              <a:rPr lang="en-US" altLang="en-US" sz="4000" b="1" dirty="0" err="1">
                <a:solidFill>
                  <a:srgbClr val="FFFF00"/>
                </a:solidFill>
                <a:latin typeface="Times New Roman" pitchFamily="18" charset="0"/>
                <a:cs typeface="Times New Roman" pitchFamily="18" charset="0"/>
              </a:rPr>
              <a:t>môn</a:t>
            </a:r>
            <a:r>
              <a:rPr lang="en-US" altLang="en-US" sz="4000" b="1" dirty="0">
                <a:solidFill>
                  <a:srgbClr val="FFFF00"/>
                </a:solidFill>
                <a:latin typeface="Times New Roman" pitchFamily="18" charset="0"/>
                <a:cs typeface="Times New Roman" pitchFamily="18" charset="0"/>
              </a:rPr>
              <a:t> </a:t>
            </a:r>
            <a:r>
              <a:rPr lang="en-US" altLang="en-US" sz="4000" b="1" dirty="0" err="1" smtClean="0">
                <a:solidFill>
                  <a:srgbClr val="FFFF00"/>
                </a:solidFill>
                <a:latin typeface="Times New Roman" pitchFamily="18" charset="0"/>
                <a:cs typeface="Times New Roman" pitchFamily="18" charset="0"/>
              </a:rPr>
              <a:t>Mĩ</a:t>
            </a:r>
            <a:r>
              <a:rPr lang="en-US" altLang="en-US" sz="4000" b="1" dirty="0" smtClean="0">
                <a:solidFill>
                  <a:srgbClr val="FFFF00"/>
                </a:solidFill>
                <a:latin typeface="Times New Roman" pitchFamily="18" charset="0"/>
                <a:cs typeface="Times New Roman" pitchFamily="18" charset="0"/>
              </a:rPr>
              <a:t> </a:t>
            </a:r>
            <a:r>
              <a:rPr lang="en-US" altLang="en-US" sz="4000" b="1" dirty="0" err="1" smtClean="0">
                <a:solidFill>
                  <a:srgbClr val="FFFF00"/>
                </a:solidFill>
                <a:latin typeface="Times New Roman" pitchFamily="18" charset="0"/>
                <a:cs typeface="Times New Roman" pitchFamily="18" charset="0"/>
              </a:rPr>
              <a:t>thuật</a:t>
            </a:r>
            <a:endParaRPr lang="en-US" altLang="en-US" sz="4000" b="1" dirty="0">
              <a:solidFill>
                <a:srgbClr val="FFFF0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398" y="2455817"/>
            <a:ext cx="5866667" cy="4191000"/>
          </a:xfrm>
          <a:prstGeom prst="rect">
            <a:avLst/>
          </a:prstGeom>
        </p:spPr>
      </p:pic>
    </p:spTree>
    <p:extLst>
      <p:ext uri="{BB962C8B-B14F-4D97-AF65-F5344CB8AC3E}">
        <p14:creationId xmlns:p14="http://schemas.microsoft.com/office/powerpoint/2010/main" val="1781522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2057</Words>
  <Application>Microsoft Office PowerPoint</Application>
  <PresentationFormat>On-screen Show (4:3)</PresentationFormat>
  <Paragraphs>137</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 </vt:lpstr>
      <vt:lpstr>1/ QUAN SÁT</vt:lpstr>
      <vt:lpstr>2/ ĐÁNH GIÁ THÔNG QUA KIỂM TRA</vt:lpstr>
      <vt:lpstr>3/ ĐÁNH GIÁ TRÊN BÀI TẬP THỰC HÀNH</vt:lpstr>
      <vt:lpstr>4/ ĐÁNH GIÁ DỰA TRÊN HOẠT ĐỘNG TƯƠNG TÁC NHÓM</vt:lpstr>
      <vt:lpstr>  5/ TƯ VẤN, HƯỚNG DẪN ĐỘNG VIÊN  </vt:lpstr>
      <vt:lpstr>PowerPoint Presentation</vt:lpstr>
      <vt:lpstr>NỘI DUNG ĐGTX MÔN MĨ THUẬT</vt:lpstr>
      <vt:lpstr>PowerPoint Presentation</vt:lpstr>
      <vt:lpstr>PowerPoint Presentation</vt:lpstr>
      <vt:lpstr>PowerPoint Presentation</vt:lpstr>
      <vt:lpstr>VD: Bài vẽ quả-Vẽ theo mẫu lớp 1</vt:lpstr>
      <vt:lpstr>PowerPoint Presentation</vt:lpstr>
      <vt:lpstr>PowerPoint Presentation</vt:lpstr>
      <vt:lpstr>PowerPoint Presentation</vt:lpstr>
      <vt:lpstr>PowerPoint Presentation</vt:lpstr>
      <vt:lpstr>Thực hành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Admin</cp:lastModifiedBy>
  <cp:revision>95</cp:revision>
  <dcterms:created xsi:type="dcterms:W3CDTF">2018-01-13T15:13:14Z</dcterms:created>
  <dcterms:modified xsi:type="dcterms:W3CDTF">2018-03-02T07:10:58Z</dcterms:modified>
</cp:coreProperties>
</file>